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CC6_6B495692.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C6E_CC4DF8CB.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57" r:id="rId5"/>
  </p:sldMasterIdLst>
  <p:notesMasterIdLst>
    <p:notesMasterId r:id="rId81"/>
  </p:notesMasterIdLst>
  <p:sldIdLst>
    <p:sldId id="2967" r:id="rId6"/>
    <p:sldId id="3154" r:id="rId7"/>
    <p:sldId id="368" r:id="rId8"/>
    <p:sldId id="274" r:id="rId9"/>
    <p:sldId id="3270" r:id="rId10"/>
    <p:sldId id="3246" r:id="rId11"/>
    <p:sldId id="3260" r:id="rId12"/>
    <p:sldId id="3173" r:id="rId13"/>
    <p:sldId id="3325" r:id="rId14"/>
    <p:sldId id="3326" r:id="rId15"/>
    <p:sldId id="3327" r:id="rId16"/>
    <p:sldId id="3328" r:id="rId17"/>
    <p:sldId id="3182" r:id="rId18"/>
    <p:sldId id="3263" r:id="rId19"/>
    <p:sldId id="3185" r:id="rId20"/>
    <p:sldId id="3186" r:id="rId21"/>
    <p:sldId id="3222" r:id="rId22"/>
    <p:sldId id="3374" r:id="rId23"/>
    <p:sldId id="3323" r:id="rId24"/>
    <p:sldId id="3331" r:id="rId25"/>
    <p:sldId id="3368" r:id="rId26"/>
    <p:sldId id="3369" r:id="rId27"/>
    <p:sldId id="3370" r:id="rId28"/>
    <p:sldId id="3371" r:id="rId29"/>
    <p:sldId id="3372" r:id="rId30"/>
    <p:sldId id="3373" r:id="rId31"/>
    <p:sldId id="3375" r:id="rId32"/>
    <p:sldId id="3332" r:id="rId33"/>
    <p:sldId id="3333" r:id="rId34"/>
    <p:sldId id="3334" r:id="rId35"/>
    <p:sldId id="3335" r:id="rId36"/>
    <p:sldId id="3336" r:id="rId37"/>
    <p:sldId id="3337" r:id="rId38"/>
    <p:sldId id="3338" r:id="rId39"/>
    <p:sldId id="3339" r:id="rId40"/>
    <p:sldId id="3340" r:id="rId41"/>
    <p:sldId id="3341" r:id="rId42"/>
    <p:sldId id="3342" r:id="rId43"/>
    <p:sldId id="3343" r:id="rId44"/>
    <p:sldId id="3344" r:id="rId45"/>
    <p:sldId id="3345" r:id="rId46"/>
    <p:sldId id="3346" r:id="rId47"/>
    <p:sldId id="3347" r:id="rId48"/>
    <p:sldId id="3376" r:id="rId49"/>
    <p:sldId id="3348" r:id="rId50"/>
    <p:sldId id="3349" r:id="rId51"/>
    <p:sldId id="3350" r:id="rId52"/>
    <p:sldId id="3351" r:id="rId53"/>
    <p:sldId id="3352" r:id="rId54"/>
    <p:sldId id="3353" r:id="rId55"/>
    <p:sldId id="3354" r:id="rId56"/>
    <p:sldId id="3355" r:id="rId57"/>
    <p:sldId id="3356" r:id="rId58"/>
    <p:sldId id="3358" r:id="rId59"/>
    <p:sldId id="3359" r:id="rId60"/>
    <p:sldId id="3360" r:id="rId61"/>
    <p:sldId id="3361" r:id="rId62"/>
    <p:sldId id="3362" r:id="rId63"/>
    <p:sldId id="3363" r:id="rId64"/>
    <p:sldId id="3364" r:id="rId65"/>
    <p:sldId id="3365" r:id="rId66"/>
    <p:sldId id="3366" r:id="rId67"/>
    <p:sldId id="3367" r:id="rId68"/>
    <p:sldId id="3271" r:id="rId69"/>
    <p:sldId id="3272" r:id="rId70"/>
    <p:sldId id="3273" r:id="rId71"/>
    <p:sldId id="271" r:id="rId72"/>
    <p:sldId id="3290" r:id="rId73"/>
    <p:sldId id="3292" r:id="rId74"/>
    <p:sldId id="3293" r:id="rId75"/>
    <p:sldId id="3295" r:id="rId76"/>
    <p:sldId id="3297" r:id="rId77"/>
    <p:sldId id="3163" r:id="rId78"/>
    <p:sldId id="3269" r:id="rId79"/>
    <p:sldId id="261" r:id="rId80"/>
  </p:sldIdLst>
  <p:sldSz cx="12192000" cy="6858000"/>
  <p:notesSz cx="9296400" cy="14782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amp; Plan Context" id="{5A8580C2-DEB4-4733-85B3-307D1322F894}">
          <p14:sldIdLst>
            <p14:sldId id="2967"/>
            <p14:sldId id="3154"/>
            <p14:sldId id="368"/>
            <p14:sldId id="274"/>
            <p14:sldId id="3270"/>
          </p14:sldIdLst>
        </p14:section>
        <p14:section name="April 2025 Service Changes" id="{6565FFD8-CC5A-470D-A08B-7607027A7FE0}">
          <p14:sldIdLst>
            <p14:sldId id="3246"/>
            <p14:sldId id="3260"/>
            <p14:sldId id="3173"/>
            <p14:sldId id="3325"/>
            <p14:sldId id="3326"/>
            <p14:sldId id="3327"/>
            <p14:sldId id="3328"/>
            <p14:sldId id="3182"/>
            <p14:sldId id="3263"/>
            <p14:sldId id="3185"/>
            <p14:sldId id="3186"/>
            <p14:sldId id="3222"/>
            <p14:sldId id="3374"/>
            <p14:sldId id="3323"/>
            <p14:sldId id="3331"/>
            <p14:sldId id="3368"/>
            <p14:sldId id="3369"/>
            <p14:sldId id="3370"/>
            <p14:sldId id="3371"/>
            <p14:sldId id="3372"/>
            <p14:sldId id="3373"/>
            <p14:sldId id="3375"/>
            <p14:sldId id="3332"/>
            <p14:sldId id="3333"/>
            <p14:sldId id="3334"/>
            <p14:sldId id="3335"/>
            <p14:sldId id="3336"/>
            <p14:sldId id="3337"/>
            <p14:sldId id="3338"/>
            <p14:sldId id="3339"/>
            <p14:sldId id="3340"/>
            <p14:sldId id="3341"/>
            <p14:sldId id="3342"/>
            <p14:sldId id="3343"/>
            <p14:sldId id="3344"/>
            <p14:sldId id="3345"/>
            <p14:sldId id="3346"/>
            <p14:sldId id="3347"/>
            <p14:sldId id="3376"/>
            <p14:sldId id="3348"/>
            <p14:sldId id="3349"/>
            <p14:sldId id="3350"/>
            <p14:sldId id="3351"/>
            <p14:sldId id="3352"/>
            <p14:sldId id="3353"/>
            <p14:sldId id="3354"/>
            <p14:sldId id="3355"/>
            <p14:sldId id="3356"/>
            <p14:sldId id="3358"/>
            <p14:sldId id="3359"/>
            <p14:sldId id="3360"/>
            <p14:sldId id="3361"/>
            <p14:sldId id="3362"/>
            <p14:sldId id="3363"/>
            <p14:sldId id="3364"/>
            <p14:sldId id="3365"/>
            <p14:sldId id="3366"/>
            <p14:sldId id="3367"/>
          </p14:sldIdLst>
        </p14:section>
        <p14:section name="April 2026 Service Changes" id="{28B10C9C-FD3B-4482-82D4-4691B83222F6}">
          <p14:sldIdLst/>
        </p14:section>
        <p14:section name="Proposed Fare Changes" id="{4E37AA31-3F7C-4EA6-88C5-18A883102C5B}">
          <p14:sldIdLst>
            <p14:sldId id="3271"/>
            <p14:sldId id="3272"/>
            <p14:sldId id="3273"/>
            <p14:sldId id="271"/>
            <p14:sldId id="3290"/>
            <p14:sldId id="3292"/>
            <p14:sldId id="3293"/>
            <p14:sldId id="3295"/>
            <p14:sldId id="3297"/>
          </p14:sldIdLst>
        </p14:section>
        <p14:section name="Conclusion" id="{FB759633-55A2-438C-A991-673300E2C24C}">
          <p14:sldIdLst>
            <p14:sldId id="3163"/>
            <p14:sldId id="3269"/>
            <p14:sldId id="26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0DC0C-2C8F-06F9-0247-F979441EFF2E}" name="Maria Vyas" initials="MV" userId="S::m.vyas@fehrandpeers.com::caab9c4f-3875-4ad1-974a-afc7b76feb34" providerId="AD"/>
  <p188:author id="{26A3E71A-F082-093B-2C76-5E8DB58126A2}" name="Branch, Jolisha (Public Hearing Liaison)" initials="BL" userId="S::jbranch@rideuta.com::e688007e-2369-4ecb-9520-c08799a0473a" providerId="AD"/>
  <p188:author id="{34758C38-5555-DB94-D597-144C07783F4E}" name="Guest User" initials="GU" userId="S::urn:spo:anon#0bbd39803bdf3999ba7aefd1d3a613d448f6f30af0dc9ab09055ce46467844e9::" providerId="AD"/>
  <p188:author id="{D488EA3B-C19B-5355-2E22-226F21F8C18B}" name="Guest User" initials="GU" userId="S::urn:spo:anon#bb2fc0bb3cd8b422efe4912afc8437b7715af17bd77b0a0122a2f1e781c2f6e4::" providerId="AD"/>
  <p188:author id="{28A5EC42-6BD9-DB66-FD38-41232FA0DB0E}" name="Waters, Megan (Community Engagement Director)" initials="WD" userId="S::mwaters@rideuta.com::9328a063-4a81-4333-9739-23acbca05723" providerId="AD"/>
  <p188:author id="{633C654A-FC32-7F9E-873F-6A1FD732DED1}" name="Jamie Dansie" initials="JD" userId="S::j.dansie_fehrandpeers.com#ext#@rideuta.onmicrosoft.com::c491f25e-c8f1-4d2b-a1a2-b713ebbe1609" providerId="AD"/>
  <p188:author id="{227AA74B-71A6-5ECD-F13C-7FB34C66B757}" name="Bourdeaux, Nichol (Chief Planning &amp; Engmt Ofc)" initials="BO" userId="S::nbourdeaux@rideuta.com::70457196-01b8-442d-818b-43c8daf8c7be" providerId="AD"/>
  <p188:author id="{5696054D-034A-4028-F442-EF33A331EBDD}" name="Alsop, Joseph (Service Planning Supervisor)" initials="JA" userId="S::JAlsop@rideuta.com::8bd2c140-f4c5-491c-b2dd-56696aa8bf18" providerId="AD"/>
  <p188:author id="{9F343D63-514E-E4E4-BC98-187C797BEA1A}" name="Guest User" initials="GU" userId="S::urn:spo:anon#f2b1006ebdfa2209dd16640de5cf9fee8ad452166eb6927aec3ad36b00f40712::" providerId="AD"/>
  <p188:author id="{07C06D68-4332-C1AE-B4CB-0512BE83EBBB}" name="Maria Vyas" initials="MV" userId="S::M.Vyas@fehrandpeers.com::caab9c4f-3875-4ad1-974a-afc7b76feb34" providerId="AD"/>
  <p188:author id="{B7A1EB71-500D-CF03-6ED5-9651A18CF17D}" name="Beim, Alex (Mgr Long Range Strategic Plann)" initials="AB" userId="S::ABeim@rideuta.com::491e3045-4414-4598-8be5-2dc85601aada" providerId="AD"/>
  <p188:author id="{83448C88-6E78-2544-C8F8-2A09383DB3D6}" name="Waters, Megan (Community Engagement Director)" initials="MW" userId="S::MWaters@rideuta.com::9328a063-4a81-4333-9739-23acbca05723" providerId="AD"/>
  <p188:author id="{9D88E189-5C9D-2F1A-3B90-37F52E84801E}" name="Callison, Eric (Mgr Service Planning)" initials="EC" userId="S::ECallison@rideuta.com::6188fc6f-af65-4ce9-8dba-d20e4968a017" providerId="AD"/>
  <p188:author id="{7E2D9CB4-52EB-105B-9E17-BFAE530FF5F7}" name="Kathrine Skollingsberg" initials="KS" userId="S::k.skollingsberg@fehrandpeers.com::8520a451-a454-45dd-94c5-a9a277c27489" providerId="AD"/>
  <p188:author id="{F2E8A3B7-F05E-F035-266F-5451A22A4C97}" name="Bennett, Marcus (Project Manager III)" initials="BM(MI" userId="S::MBennett@rideuta.com::f18a5865-4853-43ed-8542-a7cf1dff453a" providerId="AD"/>
  <p188:author id="{BE278AFB-90BA-F27E-FA29-BB67E95A6713}" name="Ryan Hunter" initials="RH" userId="S::r.hunter_fehrandpeers.com#ext#@rideuta.onmicrosoft.com::edebd209-11b9-4398-b1ac-279a8b6aad8a" providerId="AD"/>
  <p188:author id="{115365FD-4A3F-6C24-3F98-E9EDBB3131B7}" name="Callison, Eric (Mgr Service Planning)" initials="CP" userId="S::ecallison@rideuta.com::6188fc6f-af65-4ce9-8dba-d20e4968a0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8ACB"/>
    <a:srgbClr val="56BEEC"/>
    <a:srgbClr val="1A6798"/>
    <a:srgbClr val="31A8DF"/>
    <a:srgbClr val="7F7F7F"/>
    <a:srgbClr val="0055A4"/>
    <a:srgbClr val="B4003C"/>
    <a:srgbClr val="1964A9"/>
    <a:srgbClr val="C027B9"/>
    <a:srgbClr val="0288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A181EB-5F44-47F2-8243-0B69A7980822}" v="5151" dt="2024-11-20T23:25:02.615"/>
    <p1510:client id="{75938047-6C8C-4B9E-5E8B-98237AAAA6E9}" v="8" dt="2024-11-20T23:12:04.599"/>
    <p1510:client id="{CF567592-8EED-A422-331A-C4B83B89F89C}" v="842" dt="2024-11-20T17:03:06.690"/>
    <p1510:client id="{FF396D93-A81F-1904-AC11-29D95A7A6514}" v="48" dt="2024-11-20T15:22:12.7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microsoft.com/office/2018/10/relationships/authors" Target="authors.xml"/><Relationship Id="rId61" Type="http://schemas.openxmlformats.org/officeDocument/2006/relationships/slide" Target="slides/slide56.xml"/><Relationship Id="rId82" Type="http://schemas.openxmlformats.org/officeDocument/2006/relationships/presProps" Target="presProps.xml"/></Relationships>
</file>

<file path=ppt/comments/modernComment_C6E_CC4DF8CB.xml><?xml version="1.0" encoding="utf-8"?>
<p188:cmLst xmlns:a="http://schemas.openxmlformats.org/drawingml/2006/main" xmlns:r="http://schemas.openxmlformats.org/officeDocument/2006/relationships" xmlns:p188="http://schemas.microsoft.com/office/powerpoint/2018/8/main">
  <p188:cm id="{83101402-D861-4FD2-A006-F87699151CB4}" authorId="{227AA74B-71A6-5ECD-F13C-7FB34C66B757}" created="2024-08-16T21:54:11.127">
    <ac:deMkLst xmlns:ac="http://schemas.microsoft.com/office/drawing/2013/main/command">
      <pc:docMk xmlns:pc="http://schemas.microsoft.com/office/powerpoint/2013/main/command"/>
      <pc:sldMk xmlns:pc="http://schemas.microsoft.com/office/powerpoint/2013/main/command" cId="3427662027" sldId="3182"/>
      <ac:spMk id="2" creationId="{5EBBCB4C-4B4F-9A30-0D41-90818766D27C}"/>
    </ac:deMkLst>
    <p188:txBody>
      <a:bodyPr/>
      <a:lstStyle/>
      <a:p>
        <a:r>
          <a:rPr lang="en-US"/>
          <a:t>I am assuming this is a place holder for our contractor or Megan to speak where there was a community priority that would heard</a:t>
        </a:r>
      </a:p>
    </p188:txBody>
  </p188:cm>
</p188:cmLst>
</file>

<file path=ppt/comments/modernComment_CC6_6B495692.xml><?xml version="1.0" encoding="utf-8"?>
<p188:cmLst xmlns:a="http://schemas.openxmlformats.org/drawingml/2006/main" xmlns:r="http://schemas.openxmlformats.org/officeDocument/2006/relationships" xmlns:p188="http://schemas.microsoft.com/office/powerpoint/2018/8/main">
  <p188:cm id="{DE568045-BCCA-45E4-8C3D-5846F934DD36}" authorId="{26A3E71A-F082-093B-2C76-5E8DB58126A2}" status="resolved" created="2024-11-13T16:31:16.810" complete="100000">
    <pc:sldMkLst xmlns:pc="http://schemas.microsoft.com/office/powerpoint/2013/main/command">
      <pc:docMk/>
      <pc:sldMk cId="1799968402" sldId="3270"/>
    </pc:sldMkLst>
    <p188:replyLst>
      <p188:reply id="{B038C234-FFDF-4A5F-A382-F0CCC5C6945A}" authorId="{83448C88-6E78-2544-C8F8-2A09383DB3D6}" created="2024-11-13T16:36:41.603">
        <p188:txBody>
          <a:bodyPr/>
          <a:lstStyle/>
          <a:p>
            <a:r>
              <a:rPr lang="en-US"/>
              <a:t>Oops no
</a:t>
            </a:r>
          </a:p>
        </p188:txBody>
      </p188:reply>
    </p188:replyLst>
    <p188:txBody>
      <a:bodyPr/>
      <a:lstStyle/>
      <a:p>
        <a:r>
          <a:rPr lang="en-US"/>
          <a:t>Is this slide finished?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741707"/>
          </a:xfrm>
          <a:prstGeom prst="rect">
            <a:avLst/>
          </a:prstGeom>
        </p:spPr>
        <p:txBody>
          <a:bodyPr vert="horz" lIns="137585" tIns="68793" rIns="137585" bIns="68793" rtlCol="0"/>
          <a:lstStyle>
            <a:lvl1pPr algn="l">
              <a:defRPr sz="1800">
                <a:latin typeface="Segoe UI" panose="020B0502040204020203" pitchFamily="34" charset="0"/>
              </a:defRPr>
            </a:lvl1pPr>
          </a:lstStyle>
          <a:p>
            <a:endParaRPr lang="en-US"/>
          </a:p>
        </p:txBody>
      </p:sp>
      <p:sp>
        <p:nvSpPr>
          <p:cNvPr id="3" name="Date Placeholder 2"/>
          <p:cNvSpPr>
            <a:spLocks noGrp="1"/>
          </p:cNvSpPr>
          <p:nvPr>
            <p:ph type="dt" idx="1"/>
          </p:nvPr>
        </p:nvSpPr>
        <p:spPr>
          <a:xfrm>
            <a:off x="5265809" y="0"/>
            <a:ext cx="4028440" cy="741707"/>
          </a:xfrm>
          <a:prstGeom prst="rect">
            <a:avLst/>
          </a:prstGeom>
        </p:spPr>
        <p:txBody>
          <a:bodyPr vert="horz" lIns="137585" tIns="68793" rIns="137585" bIns="68793" rtlCol="0"/>
          <a:lstStyle>
            <a:lvl1pPr algn="r">
              <a:defRPr sz="1800">
                <a:latin typeface="Segoe UI" panose="020B0502040204020203" pitchFamily="34" charset="0"/>
              </a:defRPr>
            </a:lvl1pPr>
          </a:lstStyle>
          <a:p>
            <a:fld id="{1973402E-7572-4D79-B991-BE540A4F9B85}" type="datetimeFigureOut">
              <a:rPr lang="en-US" smtClean="0"/>
              <a:pPr/>
              <a:t>11/26/2024</a:t>
            </a:fld>
            <a:endParaRPr lang="en-US"/>
          </a:p>
        </p:txBody>
      </p:sp>
      <p:sp>
        <p:nvSpPr>
          <p:cNvPr id="4" name="Slide Image Placeholder 3"/>
          <p:cNvSpPr>
            <a:spLocks noGrp="1" noRot="1" noChangeAspect="1"/>
          </p:cNvSpPr>
          <p:nvPr>
            <p:ph type="sldImg" idx="2"/>
          </p:nvPr>
        </p:nvSpPr>
        <p:spPr>
          <a:xfrm>
            <a:off x="215900" y="1847850"/>
            <a:ext cx="8864600" cy="4987925"/>
          </a:xfrm>
          <a:prstGeom prst="rect">
            <a:avLst/>
          </a:prstGeom>
          <a:noFill/>
          <a:ln w="12700">
            <a:solidFill>
              <a:prstClr val="black"/>
            </a:solidFill>
          </a:ln>
        </p:spPr>
        <p:txBody>
          <a:bodyPr vert="horz" lIns="137585" tIns="68793" rIns="137585" bIns="68793" rtlCol="0" anchor="ctr"/>
          <a:lstStyle/>
          <a:p>
            <a:endParaRPr lang="en-US"/>
          </a:p>
        </p:txBody>
      </p:sp>
      <p:sp>
        <p:nvSpPr>
          <p:cNvPr id="5" name="Notes Placeholder 4"/>
          <p:cNvSpPr>
            <a:spLocks noGrp="1"/>
          </p:cNvSpPr>
          <p:nvPr>
            <p:ph type="body" sz="quarter" idx="3"/>
          </p:nvPr>
        </p:nvSpPr>
        <p:spPr>
          <a:xfrm>
            <a:off x="929640" y="7114222"/>
            <a:ext cx="7437120" cy="5820728"/>
          </a:xfrm>
          <a:prstGeom prst="rect">
            <a:avLst/>
          </a:prstGeom>
        </p:spPr>
        <p:txBody>
          <a:bodyPr vert="horz" lIns="137585" tIns="68793" rIns="137585" bIns="6879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4041096"/>
            <a:ext cx="4028440" cy="741705"/>
          </a:xfrm>
          <a:prstGeom prst="rect">
            <a:avLst/>
          </a:prstGeom>
        </p:spPr>
        <p:txBody>
          <a:bodyPr vert="horz" lIns="137585" tIns="68793" rIns="137585" bIns="68793" rtlCol="0" anchor="b"/>
          <a:lstStyle>
            <a:lvl1pPr algn="l">
              <a:defRPr sz="1800">
                <a:latin typeface="Segoe UI" panose="020B0502040204020203" pitchFamily="34" charset="0"/>
              </a:defRPr>
            </a:lvl1pPr>
          </a:lstStyle>
          <a:p>
            <a:endParaRPr lang="en-US"/>
          </a:p>
        </p:txBody>
      </p:sp>
      <p:sp>
        <p:nvSpPr>
          <p:cNvPr id="7" name="Slide Number Placeholder 6"/>
          <p:cNvSpPr>
            <a:spLocks noGrp="1"/>
          </p:cNvSpPr>
          <p:nvPr>
            <p:ph type="sldNum" sz="quarter" idx="5"/>
          </p:nvPr>
        </p:nvSpPr>
        <p:spPr>
          <a:xfrm>
            <a:off x="5265809" y="14041096"/>
            <a:ext cx="4028440" cy="741705"/>
          </a:xfrm>
          <a:prstGeom prst="rect">
            <a:avLst/>
          </a:prstGeom>
        </p:spPr>
        <p:txBody>
          <a:bodyPr vert="horz" lIns="137585" tIns="68793" rIns="137585" bIns="68793" rtlCol="0" anchor="b"/>
          <a:lstStyle>
            <a:lvl1pPr algn="r">
              <a:defRPr sz="1800">
                <a:latin typeface="Segoe UI" panose="020B0502040204020203" pitchFamily="34" charset="0"/>
              </a:defRPr>
            </a:lvl1pPr>
          </a:lstStyle>
          <a:p>
            <a:fld id="{5E2A26C7-DFC3-482A-841E-F914345B6FD6}" type="slidenum">
              <a:rPr lang="en-US" smtClean="0"/>
              <a:pPr/>
              <a:t>‹#›</a:t>
            </a:fld>
            <a:endParaRPr lang="en-US"/>
          </a:p>
        </p:txBody>
      </p:sp>
    </p:spTree>
    <p:extLst>
      <p:ext uri="{BB962C8B-B14F-4D97-AF65-F5344CB8AC3E}">
        <p14:creationId xmlns:p14="http://schemas.microsoft.com/office/powerpoint/2010/main" val="908523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egoe UI" panose="020B0502040204020203" pitchFamily="34" charset="0"/>
        <a:ea typeface="+mn-ea"/>
        <a:cs typeface="+mn-cs"/>
      </a:defRPr>
    </a:lvl1pPr>
    <a:lvl2pPr marL="457200" algn="l" defTabSz="914400" rtl="0" eaLnBrk="1" latinLnBrk="0" hangingPunct="1">
      <a:defRPr sz="1200" kern="1200">
        <a:solidFill>
          <a:schemeClr val="tx1"/>
        </a:solidFill>
        <a:latin typeface="Segoe UI" panose="020B0502040204020203" pitchFamily="34" charset="0"/>
        <a:ea typeface="+mn-ea"/>
        <a:cs typeface="+mn-cs"/>
      </a:defRPr>
    </a:lvl2pPr>
    <a:lvl3pPr marL="914400" algn="l" defTabSz="914400" rtl="0" eaLnBrk="1" latinLnBrk="0" hangingPunct="1">
      <a:defRPr sz="1200" kern="1200">
        <a:solidFill>
          <a:schemeClr val="tx1"/>
        </a:solidFill>
        <a:latin typeface="Segoe UI" panose="020B0502040204020203" pitchFamily="34" charset="0"/>
        <a:ea typeface="+mn-ea"/>
        <a:cs typeface="+mn-cs"/>
      </a:defRPr>
    </a:lvl3pPr>
    <a:lvl4pPr marL="1371600" algn="l" defTabSz="914400" rtl="0" eaLnBrk="1" latinLnBrk="0" hangingPunct="1">
      <a:defRPr sz="1200" kern="1200">
        <a:solidFill>
          <a:schemeClr val="tx1"/>
        </a:solidFill>
        <a:latin typeface="Segoe UI" panose="020B0502040204020203" pitchFamily="34" charset="0"/>
        <a:ea typeface="+mn-ea"/>
        <a:cs typeface="+mn-cs"/>
      </a:defRPr>
    </a:lvl4pPr>
    <a:lvl5pPr marL="1828800" algn="l" defTabSz="914400" rtl="0" eaLnBrk="1" latinLnBrk="0" hangingPunct="1">
      <a:defRPr sz="1200" kern="1200">
        <a:solidFill>
          <a:schemeClr val="tx1"/>
        </a:solidFill>
        <a:latin typeface="Segoe UI" panose="020B0502040204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Segoe UI"/>
            </a:endParaRPr>
          </a:p>
        </p:txBody>
      </p:sp>
      <p:sp>
        <p:nvSpPr>
          <p:cNvPr id="4" name="Slide Number Placeholder 3"/>
          <p:cNvSpPr>
            <a:spLocks noGrp="1"/>
          </p:cNvSpPr>
          <p:nvPr>
            <p:ph type="sldNum" sz="quarter" idx="5"/>
          </p:nvPr>
        </p:nvSpPr>
        <p:spPr/>
        <p:txBody>
          <a:bodyPr/>
          <a:lstStyle/>
          <a:p>
            <a:fld id="{5E2A26C7-DFC3-482A-841E-F914345B6FD6}" type="slidenum">
              <a:rPr lang="en-US" smtClean="0"/>
              <a:t>1</a:t>
            </a:fld>
            <a:endParaRPr lang="en-US"/>
          </a:p>
        </p:txBody>
      </p:sp>
    </p:spTree>
    <p:extLst>
      <p:ext uri="{BB962C8B-B14F-4D97-AF65-F5344CB8AC3E}">
        <p14:creationId xmlns:p14="http://schemas.microsoft.com/office/powerpoint/2010/main" val="2190516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2A26C7-DFC3-482A-841E-F914345B6FD6}" type="slidenum">
              <a:rPr lang="en-US" smtClean="0"/>
              <a:pPr/>
              <a:t>17</a:t>
            </a:fld>
            <a:endParaRPr lang="en-US"/>
          </a:p>
        </p:txBody>
      </p:sp>
    </p:spTree>
    <p:extLst>
      <p:ext uri="{BB962C8B-B14F-4D97-AF65-F5344CB8AC3E}">
        <p14:creationId xmlns:p14="http://schemas.microsoft.com/office/powerpoint/2010/main" val="367044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Marcus</a:t>
            </a:r>
          </a:p>
        </p:txBody>
      </p:sp>
      <p:sp>
        <p:nvSpPr>
          <p:cNvPr id="4" name="Slide Number Placeholder 3"/>
          <p:cNvSpPr>
            <a:spLocks noGrp="1"/>
          </p:cNvSpPr>
          <p:nvPr>
            <p:ph type="sldNum" sz="quarter" idx="5"/>
          </p:nvPr>
        </p:nvSpPr>
        <p:spPr/>
        <p:txBody>
          <a:bodyPr/>
          <a:lstStyle/>
          <a:p>
            <a:pPr defTabSz="1350203">
              <a:defRPr/>
            </a:pPr>
            <a:fld id="{5E2A26C7-DFC3-482A-841E-F914345B6FD6}" type="slidenum">
              <a:rPr lang="en-US">
                <a:solidFill>
                  <a:prstClr val="black"/>
                </a:solidFill>
              </a:rPr>
              <a:pPr defTabSz="1350203">
                <a:defRPr/>
              </a:pPr>
              <a:t>22</a:t>
            </a:fld>
            <a:endParaRPr lang="en-US">
              <a:solidFill>
                <a:prstClr val="black"/>
              </a:solidFill>
            </a:endParaRPr>
          </a:p>
        </p:txBody>
      </p:sp>
    </p:spTree>
    <p:extLst>
      <p:ext uri="{BB962C8B-B14F-4D97-AF65-F5344CB8AC3E}">
        <p14:creationId xmlns:p14="http://schemas.microsoft.com/office/powerpoint/2010/main" val="962706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2A26C7-DFC3-482A-841E-F914345B6FD6}" type="slidenum">
              <a:rPr lang="en-US" smtClean="0"/>
              <a:pPr/>
              <a:t>24</a:t>
            </a:fld>
            <a:endParaRPr lang="en-US"/>
          </a:p>
        </p:txBody>
      </p:sp>
    </p:spTree>
    <p:extLst>
      <p:ext uri="{BB962C8B-B14F-4D97-AF65-F5344CB8AC3E}">
        <p14:creationId xmlns:p14="http://schemas.microsoft.com/office/powerpoint/2010/main" val="1309863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2A26C7-DFC3-482A-841E-F914345B6FD6}" type="slidenum">
              <a:rPr lang="en-US" smtClean="0"/>
              <a:pPr/>
              <a:t>25</a:t>
            </a:fld>
            <a:endParaRPr lang="en-US"/>
          </a:p>
        </p:txBody>
      </p:sp>
    </p:spTree>
    <p:extLst>
      <p:ext uri="{BB962C8B-B14F-4D97-AF65-F5344CB8AC3E}">
        <p14:creationId xmlns:p14="http://schemas.microsoft.com/office/powerpoint/2010/main" val="965061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a:cs typeface="Segoe UI"/>
              </a:rPr>
              <a:t>Add for stakeholder support for added service to the airport</a:t>
            </a:r>
            <a:endParaRPr lang="en-US">
              <a:cs typeface="Segoe UI"/>
            </a:endParaRPr>
          </a:p>
        </p:txBody>
      </p:sp>
      <p:sp>
        <p:nvSpPr>
          <p:cNvPr id="4" name="Slide Number Placeholder 3"/>
          <p:cNvSpPr>
            <a:spLocks noGrp="1"/>
          </p:cNvSpPr>
          <p:nvPr>
            <p:ph type="sldNum" sz="quarter" idx="5"/>
          </p:nvPr>
        </p:nvSpPr>
        <p:spPr/>
        <p:txBody>
          <a:bodyPr/>
          <a:lstStyle/>
          <a:p>
            <a:fld id="{5E2A26C7-DFC3-482A-841E-F914345B6FD6}" type="slidenum">
              <a:rPr lang="en-US" smtClean="0"/>
              <a:pPr/>
              <a:t>26</a:t>
            </a:fld>
            <a:endParaRPr lang="en-US"/>
          </a:p>
        </p:txBody>
      </p:sp>
    </p:spTree>
    <p:extLst>
      <p:ext uri="{BB962C8B-B14F-4D97-AF65-F5344CB8AC3E}">
        <p14:creationId xmlns:p14="http://schemas.microsoft.com/office/powerpoint/2010/main" val="1646122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Marcus</a:t>
            </a:r>
          </a:p>
        </p:txBody>
      </p:sp>
      <p:sp>
        <p:nvSpPr>
          <p:cNvPr id="4" name="Slide Number Placeholder 3"/>
          <p:cNvSpPr>
            <a:spLocks noGrp="1"/>
          </p:cNvSpPr>
          <p:nvPr>
            <p:ph type="sldNum" sz="quarter" idx="5"/>
          </p:nvPr>
        </p:nvSpPr>
        <p:spPr/>
        <p:txBody>
          <a:bodyPr/>
          <a:lstStyle/>
          <a:p>
            <a:pPr defTabSz="1350203">
              <a:defRPr/>
            </a:pPr>
            <a:fld id="{5E2A26C7-DFC3-482A-841E-F914345B6FD6}" type="slidenum">
              <a:rPr lang="en-US">
                <a:solidFill>
                  <a:prstClr val="black"/>
                </a:solidFill>
              </a:rPr>
              <a:pPr defTabSz="1350203">
                <a:defRPr/>
              </a:pPr>
              <a:t>29</a:t>
            </a:fld>
            <a:endParaRPr lang="en-US">
              <a:solidFill>
                <a:prstClr val="black"/>
              </a:solidFill>
            </a:endParaRPr>
          </a:p>
        </p:txBody>
      </p:sp>
    </p:spTree>
    <p:extLst>
      <p:ext uri="{BB962C8B-B14F-4D97-AF65-F5344CB8AC3E}">
        <p14:creationId xmlns:p14="http://schemas.microsoft.com/office/powerpoint/2010/main" val="4195871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a:cs typeface="Segoe UI"/>
              </a:rPr>
              <a:t>Route 455: This route is proposed to be discontinued with the opening of Davis-Salt Lake Community Connector, with portions of the route covered by new Ogden local service. Now that the Draft 5YSP is phased, the Ogden local service changes will happen before Davis-Salt Lake opens, so this portion of route 455 will be discontinued and replaced before the rest of the route.</a:t>
            </a:r>
          </a:p>
          <a:p>
            <a:endParaRPr lang="en-US">
              <a:latin typeface="Segoe UI"/>
              <a:cs typeface="Segoe UI"/>
            </a:endParaRPr>
          </a:p>
          <a:p>
            <a:r>
              <a:rPr lang="en-US">
                <a:latin typeface="Segoe UI"/>
                <a:cs typeface="Segoe UI"/>
              </a:rPr>
              <a:t>Route 612: Based on internal and external feedback, route 612 will not end at Ogden Station. It will continue south on Washington Blvd to Adams Avenue Parkway. The area of Washington Terrace currently served by route 612 will still be replaced by route 610.</a:t>
            </a:r>
          </a:p>
        </p:txBody>
      </p:sp>
      <p:sp>
        <p:nvSpPr>
          <p:cNvPr id="4" name="Slide Number Placeholder 3"/>
          <p:cNvSpPr>
            <a:spLocks noGrp="1"/>
          </p:cNvSpPr>
          <p:nvPr>
            <p:ph type="sldNum" sz="quarter" idx="5"/>
          </p:nvPr>
        </p:nvSpPr>
        <p:spPr/>
        <p:txBody>
          <a:bodyPr/>
          <a:lstStyle/>
          <a:p>
            <a:fld id="{5E2A26C7-DFC3-482A-841E-F914345B6FD6}" type="slidenum">
              <a:rPr lang="en-US" smtClean="0"/>
              <a:pPr/>
              <a:t>30</a:t>
            </a:fld>
            <a:endParaRPr lang="en-US"/>
          </a:p>
        </p:txBody>
      </p:sp>
    </p:spTree>
    <p:extLst>
      <p:ext uri="{BB962C8B-B14F-4D97-AF65-F5344CB8AC3E}">
        <p14:creationId xmlns:p14="http://schemas.microsoft.com/office/powerpoint/2010/main" val="1873716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a:cs typeface="Segoe UI"/>
              </a:rPr>
              <a:t>Please add the notes for these routes </a:t>
            </a:r>
          </a:p>
          <a:p>
            <a:r>
              <a:rPr lang="en-US">
                <a:latin typeface="Segoe UI"/>
                <a:cs typeface="Segoe UI"/>
              </a:rPr>
              <a:t>Start EOL an corridor</a:t>
            </a:r>
          </a:p>
          <a:p>
            <a:endParaRPr lang="en-US">
              <a:cs typeface="Segoe UI"/>
            </a:endParaRPr>
          </a:p>
        </p:txBody>
      </p:sp>
      <p:sp>
        <p:nvSpPr>
          <p:cNvPr id="4" name="Slide Number Placeholder 3"/>
          <p:cNvSpPr>
            <a:spLocks noGrp="1"/>
          </p:cNvSpPr>
          <p:nvPr>
            <p:ph type="sldNum" sz="quarter" idx="5"/>
          </p:nvPr>
        </p:nvSpPr>
        <p:spPr/>
        <p:txBody>
          <a:bodyPr/>
          <a:lstStyle/>
          <a:p>
            <a:fld id="{5E2A26C7-DFC3-482A-841E-F914345B6FD6}" type="slidenum">
              <a:rPr lang="en-US" smtClean="0"/>
              <a:pPr/>
              <a:t>42</a:t>
            </a:fld>
            <a:endParaRPr lang="en-US"/>
          </a:p>
        </p:txBody>
      </p:sp>
    </p:spTree>
    <p:extLst>
      <p:ext uri="{BB962C8B-B14F-4D97-AF65-F5344CB8AC3E}">
        <p14:creationId xmlns:p14="http://schemas.microsoft.com/office/powerpoint/2010/main" val="4265289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Marcus</a:t>
            </a:r>
          </a:p>
        </p:txBody>
      </p:sp>
      <p:sp>
        <p:nvSpPr>
          <p:cNvPr id="4" name="Slide Number Placeholder 3"/>
          <p:cNvSpPr>
            <a:spLocks noGrp="1"/>
          </p:cNvSpPr>
          <p:nvPr>
            <p:ph type="sldNum" sz="quarter" idx="5"/>
          </p:nvPr>
        </p:nvSpPr>
        <p:spPr/>
        <p:txBody>
          <a:bodyPr/>
          <a:lstStyle/>
          <a:p>
            <a:pPr defTabSz="1350203">
              <a:defRPr/>
            </a:pPr>
            <a:fld id="{5E2A26C7-DFC3-482A-841E-F914345B6FD6}" type="slidenum">
              <a:rPr lang="en-US">
                <a:solidFill>
                  <a:prstClr val="black"/>
                </a:solidFill>
              </a:rPr>
              <a:pPr defTabSz="1350203">
                <a:defRPr/>
              </a:pPr>
              <a:t>43</a:t>
            </a:fld>
            <a:endParaRPr lang="en-US">
              <a:solidFill>
                <a:prstClr val="black"/>
              </a:solidFill>
            </a:endParaRPr>
          </a:p>
        </p:txBody>
      </p:sp>
    </p:spTree>
    <p:extLst>
      <p:ext uri="{BB962C8B-B14F-4D97-AF65-F5344CB8AC3E}">
        <p14:creationId xmlns:p14="http://schemas.microsoft.com/office/powerpoint/2010/main" val="3302705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a:cs typeface="Segoe UI"/>
              </a:rPr>
              <a:t>Route 54: 15-minute service prior to Covid, currently 30-min. Identified by UTA's Community Engagement team as a high priority for service restoration from the community.</a:t>
            </a:r>
            <a:endParaRPr lang="en-US"/>
          </a:p>
        </p:txBody>
      </p:sp>
      <p:sp>
        <p:nvSpPr>
          <p:cNvPr id="4" name="Slide Number Placeholder 3"/>
          <p:cNvSpPr>
            <a:spLocks noGrp="1"/>
          </p:cNvSpPr>
          <p:nvPr>
            <p:ph type="sldNum" sz="quarter" idx="5"/>
          </p:nvPr>
        </p:nvSpPr>
        <p:spPr/>
        <p:txBody>
          <a:bodyPr/>
          <a:lstStyle/>
          <a:p>
            <a:fld id="{5E2A26C7-DFC3-482A-841E-F914345B6FD6}" type="slidenum">
              <a:rPr lang="en-US" smtClean="0"/>
              <a:pPr/>
              <a:t>54</a:t>
            </a:fld>
            <a:endParaRPr lang="en-US"/>
          </a:p>
        </p:txBody>
      </p:sp>
    </p:spTree>
    <p:extLst>
      <p:ext uri="{BB962C8B-B14F-4D97-AF65-F5344CB8AC3E}">
        <p14:creationId xmlns:p14="http://schemas.microsoft.com/office/powerpoint/2010/main" val="848655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2A26C7-DFC3-482A-841E-F914345B6FD6}" type="slidenum">
              <a:rPr lang="en-US" smtClean="0"/>
              <a:t>2</a:t>
            </a:fld>
            <a:endParaRPr lang="en-US"/>
          </a:p>
        </p:txBody>
      </p:sp>
    </p:spTree>
    <p:extLst>
      <p:ext uri="{BB962C8B-B14F-4D97-AF65-F5344CB8AC3E}">
        <p14:creationId xmlns:p14="http://schemas.microsoft.com/office/powerpoint/2010/main" val="867713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add the notes for these routes </a:t>
            </a:r>
          </a:p>
          <a:p>
            <a:r>
              <a:rPr lang="en-US">
                <a:latin typeface="Segoe UI"/>
                <a:cs typeface="Segoe UI"/>
              </a:rPr>
              <a:t>Start EOL an corridor</a:t>
            </a:r>
          </a:p>
        </p:txBody>
      </p:sp>
      <p:sp>
        <p:nvSpPr>
          <p:cNvPr id="4" name="Slide Number Placeholder 3"/>
          <p:cNvSpPr>
            <a:spLocks noGrp="1"/>
          </p:cNvSpPr>
          <p:nvPr>
            <p:ph type="sldNum" sz="quarter" idx="5"/>
          </p:nvPr>
        </p:nvSpPr>
        <p:spPr/>
        <p:txBody>
          <a:bodyPr/>
          <a:lstStyle/>
          <a:p>
            <a:fld id="{5E2A26C7-DFC3-482A-841E-F914345B6FD6}" type="slidenum">
              <a:rPr lang="en-US" smtClean="0"/>
              <a:pPr/>
              <a:t>55</a:t>
            </a:fld>
            <a:endParaRPr lang="en-US"/>
          </a:p>
        </p:txBody>
      </p:sp>
    </p:spTree>
    <p:extLst>
      <p:ext uri="{BB962C8B-B14F-4D97-AF65-F5344CB8AC3E}">
        <p14:creationId xmlns:p14="http://schemas.microsoft.com/office/powerpoint/2010/main" val="1814175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a:cs typeface="Segoe UI"/>
              </a:rPr>
              <a:t>Route 4: Identified as a priority by UTA leadership to facilitate upcoming ski improvements per the Little Cottonwood EIS and related studies.</a:t>
            </a:r>
            <a:endParaRPr lang="en-US">
              <a:cs typeface="Segoe UI" panose="020B0502040204020203" pitchFamily="34" charset="0"/>
            </a:endParaRPr>
          </a:p>
          <a:p>
            <a:endParaRPr lang="en-US">
              <a:cs typeface="Segoe UI"/>
            </a:endParaRPr>
          </a:p>
          <a:p>
            <a:r>
              <a:rPr lang="en-US">
                <a:latin typeface="Segoe UI"/>
                <a:cs typeface="Segoe UI"/>
              </a:rPr>
              <a:t>Route 72: Extended to connect with route 4 at the 6200 S. Wasatch Park &amp; Ride</a:t>
            </a:r>
          </a:p>
          <a:p>
            <a:endParaRPr lang="en-US">
              <a:cs typeface="Segoe UI"/>
            </a:endParaRPr>
          </a:p>
          <a:p>
            <a:r>
              <a:rPr lang="en-US">
                <a:latin typeface="Segoe UI"/>
                <a:cs typeface="Segoe UI"/>
              </a:rPr>
              <a:t>Route 223: Current service on Holladay Blvd is very low productivity—service has remained in place in part due to Paratransit coverage. With the extension of route 4, route 223 service on Holladay Blvd is no longer needed to provide Paratransit coverage, so there is an opportunity to provide additional connections and coverage in Holladay and Murray.</a:t>
            </a:r>
          </a:p>
          <a:p>
            <a:endParaRPr lang="en-US">
              <a:cs typeface="Segoe UI"/>
            </a:endParaRPr>
          </a:p>
          <a:p>
            <a:r>
              <a:rPr lang="en-US">
                <a:latin typeface="Segoe UI"/>
                <a:cs typeface="Segoe UI"/>
              </a:rPr>
              <a:t>Route 45: Realignment of route 223 allows for route 45 to travel on 4500 South instead of Murray-Holladay Road between 1300 East and 2300 East. This addresses a long-standing gap in coverage and is consistent with longer-term plans for service on this corridor.</a:t>
            </a:r>
            <a:endParaRPr lang="en-US">
              <a:cs typeface="Segoe UI"/>
            </a:endParaRPr>
          </a:p>
        </p:txBody>
      </p:sp>
      <p:sp>
        <p:nvSpPr>
          <p:cNvPr id="4" name="Slide Number Placeholder 3"/>
          <p:cNvSpPr>
            <a:spLocks noGrp="1"/>
          </p:cNvSpPr>
          <p:nvPr>
            <p:ph type="sldNum" sz="quarter" idx="5"/>
          </p:nvPr>
        </p:nvSpPr>
        <p:spPr/>
        <p:txBody>
          <a:bodyPr/>
          <a:lstStyle/>
          <a:p>
            <a:fld id="{5E2A26C7-DFC3-482A-841E-F914345B6FD6}" type="slidenum">
              <a:rPr lang="en-US" smtClean="0"/>
              <a:pPr/>
              <a:t>56</a:t>
            </a:fld>
            <a:endParaRPr lang="en-US"/>
          </a:p>
        </p:txBody>
      </p:sp>
    </p:spTree>
    <p:extLst>
      <p:ext uri="{BB962C8B-B14F-4D97-AF65-F5344CB8AC3E}">
        <p14:creationId xmlns:p14="http://schemas.microsoft.com/office/powerpoint/2010/main" val="2987959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2A26C7-DFC3-482A-841E-F914345B6FD6}" type="slidenum">
              <a:rPr lang="en-US" smtClean="0"/>
              <a:pPr/>
              <a:t>57</a:t>
            </a:fld>
            <a:endParaRPr lang="en-US"/>
          </a:p>
        </p:txBody>
      </p:sp>
    </p:spTree>
    <p:extLst>
      <p:ext uri="{BB962C8B-B14F-4D97-AF65-F5344CB8AC3E}">
        <p14:creationId xmlns:p14="http://schemas.microsoft.com/office/powerpoint/2010/main" val="2188092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Marcus</a:t>
            </a:r>
          </a:p>
        </p:txBody>
      </p:sp>
      <p:sp>
        <p:nvSpPr>
          <p:cNvPr id="4" name="Slide Number Placeholder 3"/>
          <p:cNvSpPr>
            <a:spLocks noGrp="1"/>
          </p:cNvSpPr>
          <p:nvPr>
            <p:ph type="sldNum" sz="quarter" idx="5"/>
          </p:nvPr>
        </p:nvSpPr>
        <p:spPr/>
        <p:txBody>
          <a:bodyPr/>
          <a:lstStyle/>
          <a:p>
            <a:pPr defTabSz="1350203">
              <a:defRPr/>
            </a:pPr>
            <a:fld id="{5E2A26C7-DFC3-482A-841E-F914345B6FD6}" type="slidenum">
              <a:rPr lang="en-US">
                <a:solidFill>
                  <a:prstClr val="black"/>
                </a:solidFill>
              </a:rPr>
              <a:pPr defTabSz="1350203">
                <a:defRPr/>
              </a:pPr>
              <a:t>58</a:t>
            </a:fld>
            <a:endParaRPr lang="en-US">
              <a:solidFill>
                <a:prstClr val="black"/>
              </a:solidFill>
            </a:endParaRPr>
          </a:p>
        </p:txBody>
      </p:sp>
    </p:spTree>
    <p:extLst>
      <p:ext uri="{BB962C8B-B14F-4D97-AF65-F5344CB8AC3E}">
        <p14:creationId xmlns:p14="http://schemas.microsoft.com/office/powerpoint/2010/main" val="3425458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2A26C7-DFC3-482A-841E-F914345B6FD6}" type="slidenum">
              <a:rPr lang="en-US" smtClean="0"/>
              <a:pPr/>
              <a:t>63</a:t>
            </a:fld>
            <a:endParaRPr lang="en-US"/>
          </a:p>
        </p:txBody>
      </p:sp>
    </p:spTree>
    <p:extLst>
      <p:ext uri="{BB962C8B-B14F-4D97-AF65-F5344CB8AC3E}">
        <p14:creationId xmlns:p14="http://schemas.microsoft.com/office/powerpoint/2010/main" val="843153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50203">
              <a:defRPr/>
            </a:pPr>
            <a:r>
              <a:rPr lang="en-US"/>
              <a:t>In the future, all reduced fares will be managed through UTA's new ABT. Riders will pay a reduced fare using a FAREPAY card. Customers will apply through the ABT system for a discounted fare. With approved eligibility, a discount will automatically be applied to the fare. Fare Capping will also be applied.  </a:t>
            </a:r>
          </a:p>
          <a:p>
            <a:endParaRPr lang="en-US"/>
          </a:p>
        </p:txBody>
      </p:sp>
      <p:sp>
        <p:nvSpPr>
          <p:cNvPr id="4" name="Slide Number Placeholder 3"/>
          <p:cNvSpPr>
            <a:spLocks noGrp="1"/>
          </p:cNvSpPr>
          <p:nvPr>
            <p:ph type="sldNum" sz="quarter" idx="5"/>
          </p:nvPr>
        </p:nvSpPr>
        <p:spPr/>
        <p:txBody>
          <a:bodyPr/>
          <a:lstStyle/>
          <a:p>
            <a:fld id="{A6A420FF-BECE-4E70-8FEB-8692F08047C8}" type="slidenum">
              <a:rPr lang="en-US" smtClean="0"/>
              <a:t>67</a:t>
            </a:fld>
            <a:endParaRPr lang="en-US"/>
          </a:p>
        </p:txBody>
      </p:sp>
    </p:spTree>
    <p:extLst>
      <p:ext uri="{BB962C8B-B14F-4D97-AF65-F5344CB8AC3E}">
        <p14:creationId xmlns:p14="http://schemas.microsoft.com/office/powerpoint/2010/main" val="261876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50203">
              <a:defRPr/>
            </a:pPr>
            <a:r>
              <a:rPr lang="en-US"/>
              <a:t>In the future, all reduced fares will be managed through UTA's new ABT. Riders will pay a reduced fare using a FAREPAY card. Customers will apply through the ABT system for a discounted fare. With approved eligibility, a discount will automatically be applied to the fare. Fare Capping will also be applied.  </a:t>
            </a:r>
          </a:p>
          <a:p>
            <a:endParaRPr lang="en-US"/>
          </a:p>
        </p:txBody>
      </p:sp>
      <p:sp>
        <p:nvSpPr>
          <p:cNvPr id="4" name="Slide Number Placeholder 3"/>
          <p:cNvSpPr>
            <a:spLocks noGrp="1"/>
          </p:cNvSpPr>
          <p:nvPr>
            <p:ph type="sldNum" sz="quarter" idx="5"/>
          </p:nvPr>
        </p:nvSpPr>
        <p:spPr/>
        <p:txBody>
          <a:bodyPr/>
          <a:lstStyle/>
          <a:p>
            <a:fld id="{A6A420FF-BECE-4E70-8FEB-8692F08047C8}" type="slidenum">
              <a:rPr lang="en-US" smtClean="0"/>
              <a:t>68</a:t>
            </a:fld>
            <a:endParaRPr lang="en-US"/>
          </a:p>
        </p:txBody>
      </p:sp>
    </p:spTree>
    <p:extLst>
      <p:ext uri="{BB962C8B-B14F-4D97-AF65-F5344CB8AC3E}">
        <p14:creationId xmlns:p14="http://schemas.microsoft.com/office/powerpoint/2010/main" val="2325952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50203">
              <a:defRPr/>
            </a:pPr>
            <a:r>
              <a:rPr lang="en-US"/>
              <a:t>In the future, all reduced fares will be managed through UTA's new ABT. Riders will pay a reduced fare using a FAREPAY card. Customers will apply through the ABT system for a discounted fare. With approved eligibility, a discount will automatically be applied to the fare. Fare Capping will also be applied.  </a:t>
            </a:r>
          </a:p>
          <a:p>
            <a:endParaRPr lang="en-US"/>
          </a:p>
        </p:txBody>
      </p:sp>
      <p:sp>
        <p:nvSpPr>
          <p:cNvPr id="4" name="Slide Number Placeholder 3"/>
          <p:cNvSpPr>
            <a:spLocks noGrp="1"/>
          </p:cNvSpPr>
          <p:nvPr>
            <p:ph type="sldNum" sz="quarter" idx="5"/>
          </p:nvPr>
        </p:nvSpPr>
        <p:spPr/>
        <p:txBody>
          <a:bodyPr/>
          <a:lstStyle/>
          <a:p>
            <a:fld id="{A6A420FF-BECE-4E70-8FEB-8692F08047C8}" type="slidenum">
              <a:rPr lang="en-US" smtClean="0"/>
              <a:t>69</a:t>
            </a:fld>
            <a:endParaRPr lang="en-US"/>
          </a:p>
        </p:txBody>
      </p:sp>
    </p:spTree>
    <p:extLst>
      <p:ext uri="{BB962C8B-B14F-4D97-AF65-F5344CB8AC3E}">
        <p14:creationId xmlns:p14="http://schemas.microsoft.com/office/powerpoint/2010/main" val="1862059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50203">
              <a:defRPr/>
            </a:pPr>
            <a:r>
              <a:rPr lang="en-US"/>
              <a:t>In the future, all reduced fares will be managed through UTA's new ABT. Riders will pay a reduced fare using a FAREPAY card. Customers will apply through the ABT system for a discounted fare. With approved eligibility, a discount will automatically be applied to the fare. Fare Capping will also be applied.  </a:t>
            </a:r>
          </a:p>
          <a:p>
            <a:endParaRPr lang="en-US"/>
          </a:p>
        </p:txBody>
      </p:sp>
      <p:sp>
        <p:nvSpPr>
          <p:cNvPr id="4" name="Slide Number Placeholder 3"/>
          <p:cNvSpPr>
            <a:spLocks noGrp="1"/>
          </p:cNvSpPr>
          <p:nvPr>
            <p:ph type="sldNum" sz="quarter" idx="5"/>
          </p:nvPr>
        </p:nvSpPr>
        <p:spPr/>
        <p:txBody>
          <a:bodyPr/>
          <a:lstStyle/>
          <a:p>
            <a:fld id="{A6A420FF-BECE-4E70-8FEB-8692F08047C8}" type="slidenum">
              <a:rPr lang="en-US" smtClean="0"/>
              <a:t>70</a:t>
            </a:fld>
            <a:endParaRPr lang="en-US"/>
          </a:p>
        </p:txBody>
      </p:sp>
    </p:spTree>
    <p:extLst>
      <p:ext uri="{BB962C8B-B14F-4D97-AF65-F5344CB8AC3E}">
        <p14:creationId xmlns:p14="http://schemas.microsoft.com/office/powerpoint/2010/main" val="3224589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50203">
              <a:defRPr/>
            </a:pPr>
            <a:r>
              <a:rPr lang="en-US"/>
              <a:t>In the future, all reduced fares will be managed through UTA's new ABT. Riders will pay a reduced fare using a FAREPAY card. Customers will apply through the ABT system for a discounted fare. With approved eligibility, a discount will automatically be applied to the fare. Fare Capping will also be applied.  </a:t>
            </a:r>
          </a:p>
          <a:p>
            <a:endParaRPr lang="en-US"/>
          </a:p>
        </p:txBody>
      </p:sp>
      <p:sp>
        <p:nvSpPr>
          <p:cNvPr id="4" name="Slide Number Placeholder 3"/>
          <p:cNvSpPr>
            <a:spLocks noGrp="1"/>
          </p:cNvSpPr>
          <p:nvPr>
            <p:ph type="sldNum" sz="quarter" idx="5"/>
          </p:nvPr>
        </p:nvSpPr>
        <p:spPr/>
        <p:txBody>
          <a:bodyPr/>
          <a:lstStyle/>
          <a:p>
            <a:fld id="{A6A420FF-BECE-4E70-8FEB-8692F08047C8}" type="slidenum">
              <a:rPr lang="en-US" smtClean="0"/>
              <a:t>71</a:t>
            </a:fld>
            <a:endParaRPr lang="en-US"/>
          </a:p>
        </p:txBody>
      </p:sp>
    </p:spTree>
    <p:extLst>
      <p:ext uri="{BB962C8B-B14F-4D97-AF65-F5344CB8AC3E}">
        <p14:creationId xmlns:p14="http://schemas.microsoft.com/office/powerpoint/2010/main" val="416249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350203">
              <a:defRPr/>
            </a:pPr>
            <a:fld id="{5E2A26C7-DFC3-482A-841E-F914345B6FD6}" type="slidenum">
              <a:rPr lang="en-US">
                <a:solidFill>
                  <a:prstClr val="black"/>
                </a:solidFill>
              </a:rPr>
              <a:pPr defTabSz="1350203">
                <a:defRPr/>
              </a:pPr>
              <a:t>3</a:t>
            </a:fld>
            <a:endParaRPr lang="en-US">
              <a:solidFill>
                <a:prstClr val="black"/>
              </a:solidFill>
            </a:endParaRPr>
          </a:p>
        </p:txBody>
      </p:sp>
    </p:spTree>
    <p:extLst>
      <p:ext uri="{BB962C8B-B14F-4D97-AF65-F5344CB8AC3E}">
        <p14:creationId xmlns:p14="http://schemas.microsoft.com/office/powerpoint/2010/main" val="3677927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50203">
              <a:defRPr/>
            </a:pPr>
            <a:r>
              <a:rPr lang="en-US"/>
              <a:t>In the future, all reduced fares will be managed through UTA's new ABT. Riders will pay a reduced fare using a FAREPAY card. Customers will apply through the ABT system for a discounted fare. With approved eligibility, a discount will automatically be applied to the fare. Fare Capping will also be applied.  </a:t>
            </a:r>
          </a:p>
          <a:p>
            <a:endParaRPr lang="en-US"/>
          </a:p>
        </p:txBody>
      </p:sp>
      <p:sp>
        <p:nvSpPr>
          <p:cNvPr id="4" name="Slide Number Placeholder 3"/>
          <p:cNvSpPr>
            <a:spLocks noGrp="1"/>
          </p:cNvSpPr>
          <p:nvPr>
            <p:ph type="sldNum" sz="quarter" idx="5"/>
          </p:nvPr>
        </p:nvSpPr>
        <p:spPr/>
        <p:txBody>
          <a:bodyPr/>
          <a:lstStyle/>
          <a:p>
            <a:fld id="{A6A420FF-BECE-4E70-8FEB-8692F08047C8}" type="slidenum">
              <a:rPr lang="en-US" smtClean="0"/>
              <a:t>72</a:t>
            </a:fld>
            <a:endParaRPr lang="en-US"/>
          </a:p>
        </p:txBody>
      </p:sp>
    </p:spTree>
    <p:extLst>
      <p:ext uri="{BB962C8B-B14F-4D97-AF65-F5344CB8AC3E}">
        <p14:creationId xmlns:p14="http://schemas.microsoft.com/office/powerpoint/2010/main" val="4053750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5857">
              <a:defRPr/>
            </a:pPr>
            <a:endParaRPr lang="en-US"/>
          </a:p>
        </p:txBody>
      </p:sp>
      <p:sp>
        <p:nvSpPr>
          <p:cNvPr id="4" name="Slide Number Placeholder 3"/>
          <p:cNvSpPr>
            <a:spLocks noGrp="1"/>
          </p:cNvSpPr>
          <p:nvPr>
            <p:ph type="sldNum" sz="quarter" idx="5"/>
          </p:nvPr>
        </p:nvSpPr>
        <p:spPr/>
        <p:txBody>
          <a:bodyPr/>
          <a:lstStyle/>
          <a:p>
            <a:pPr defTabSz="1350203">
              <a:defRPr/>
            </a:pPr>
            <a:fld id="{5E2A26C7-DFC3-482A-841E-F914345B6FD6}" type="slidenum">
              <a:rPr lang="en-US">
                <a:solidFill>
                  <a:prstClr val="black"/>
                </a:solidFill>
              </a:rPr>
              <a:pPr defTabSz="1350203">
                <a:defRPr/>
              </a:pPr>
              <a:t>73</a:t>
            </a:fld>
            <a:endParaRPr lang="en-US">
              <a:solidFill>
                <a:prstClr val="black"/>
              </a:solidFill>
            </a:endParaRPr>
          </a:p>
        </p:txBody>
      </p:sp>
    </p:spTree>
    <p:extLst>
      <p:ext uri="{BB962C8B-B14F-4D97-AF65-F5344CB8AC3E}">
        <p14:creationId xmlns:p14="http://schemas.microsoft.com/office/powerpoint/2010/main" val="90504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5857">
              <a:defRPr/>
            </a:pPr>
            <a:endParaRPr lang="en-US"/>
          </a:p>
        </p:txBody>
      </p:sp>
      <p:sp>
        <p:nvSpPr>
          <p:cNvPr id="4" name="Slide Number Placeholder 3"/>
          <p:cNvSpPr>
            <a:spLocks noGrp="1"/>
          </p:cNvSpPr>
          <p:nvPr>
            <p:ph type="sldNum" sz="quarter" idx="5"/>
          </p:nvPr>
        </p:nvSpPr>
        <p:spPr/>
        <p:txBody>
          <a:bodyPr/>
          <a:lstStyle/>
          <a:p>
            <a:pPr defTabSz="1350203">
              <a:defRPr/>
            </a:pPr>
            <a:fld id="{5E2A26C7-DFC3-482A-841E-F914345B6FD6}" type="slidenum">
              <a:rPr lang="en-US">
                <a:solidFill>
                  <a:prstClr val="black"/>
                </a:solidFill>
              </a:rPr>
              <a:pPr defTabSz="1350203">
                <a:defRPr/>
              </a:pPr>
              <a:t>74</a:t>
            </a:fld>
            <a:endParaRPr lang="en-US">
              <a:solidFill>
                <a:prstClr val="black"/>
              </a:solidFill>
            </a:endParaRPr>
          </a:p>
        </p:txBody>
      </p:sp>
    </p:spTree>
    <p:extLst>
      <p:ext uri="{BB962C8B-B14F-4D97-AF65-F5344CB8AC3E}">
        <p14:creationId xmlns:p14="http://schemas.microsoft.com/office/powerpoint/2010/main" val="2608493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Marcus</a:t>
            </a:r>
          </a:p>
        </p:txBody>
      </p:sp>
      <p:sp>
        <p:nvSpPr>
          <p:cNvPr id="4" name="Slide Number Placeholder 3"/>
          <p:cNvSpPr>
            <a:spLocks noGrp="1"/>
          </p:cNvSpPr>
          <p:nvPr>
            <p:ph type="sldNum" sz="quarter" idx="5"/>
          </p:nvPr>
        </p:nvSpPr>
        <p:spPr/>
        <p:txBody>
          <a:bodyPr/>
          <a:lstStyle/>
          <a:p>
            <a:pPr defTabSz="1350203">
              <a:defRPr/>
            </a:pPr>
            <a:fld id="{5E2A26C7-DFC3-482A-841E-F914345B6FD6}" type="slidenum">
              <a:rPr lang="en-US">
                <a:solidFill>
                  <a:prstClr val="black"/>
                </a:solidFill>
              </a:rPr>
              <a:pPr defTabSz="1350203">
                <a:defRPr/>
              </a:pPr>
              <a:t>7</a:t>
            </a:fld>
            <a:endParaRPr lang="en-US">
              <a:solidFill>
                <a:prstClr val="black"/>
              </a:solidFill>
            </a:endParaRPr>
          </a:p>
        </p:txBody>
      </p:sp>
    </p:spTree>
    <p:extLst>
      <p:ext uri="{BB962C8B-B14F-4D97-AF65-F5344CB8AC3E}">
        <p14:creationId xmlns:p14="http://schemas.microsoft.com/office/powerpoint/2010/main" val="1620617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a:cs typeface="Segoe UI"/>
              </a:rPr>
              <a:t>Routes 626, 640: Exchange routing between Antelope Drive and 1800 North. Route 626 will serve the Freeport Center and route 640 will serve 2000 West. This change sets route 640 up for additional changes in 2026 and provides a connection between the two routes at the north end of route 626 that does not exist today.</a:t>
            </a:r>
            <a:endParaRPr lang="en-US"/>
          </a:p>
        </p:txBody>
      </p:sp>
      <p:sp>
        <p:nvSpPr>
          <p:cNvPr id="4" name="Slide Number Placeholder 3"/>
          <p:cNvSpPr>
            <a:spLocks noGrp="1"/>
          </p:cNvSpPr>
          <p:nvPr>
            <p:ph type="sldNum" sz="quarter" idx="5"/>
          </p:nvPr>
        </p:nvSpPr>
        <p:spPr/>
        <p:txBody>
          <a:bodyPr/>
          <a:lstStyle/>
          <a:p>
            <a:fld id="{5E2A26C7-DFC3-482A-841E-F914345B6FD6}" type="slidenum">
              <a:rPr lang="en-US" smtClean="0"/>
              <a:pPr/>
              <a:t>8</a:t>
            </a:fld>
            <a:endParaRPr lang="en-US"/>
          </a:p>
        </p:txBody>
      </p:sp>
    </p:spTree>
    <p:extLst>
      <p:ext uri="{BB962C8B-B14F-4D97-AF65-F5344CB8AC3E}">
        <p14:creationId xmlns:p14="http://schemas.microsoft.com/office/powerpoint/2010/main" val="564662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a:cs typeface="Segoe UI"/>
              </a:rPr>
              <a:t>Route 417: In the original draft plan, route 417 continues north from Woods Cross Station to Orchard Drive and Legacy Crossing in Centerville. This route has been identified as a high priority in UTA's public engagement. For quick implementation in 2025, UTA will implement only the portion of route 417 between North Temple/1950 West and Woods Cross Station. This portion includes Northwest Middle School and Spectrum Academy. The full route 417 is proposed to be implemented in 2028 in conjunction with the opening of the Davis-Salt Lake Community Connector.</a:t>
            </a:r>
            <a:endParaRPr lang="en-US">
              <a:cs typeface="Segoe UI" panose="020B0502040204020203" pitchFamily="34" charset="0"/>
            </a:endParaRPr>
          </a:p>
          <a:p>
            <a:endParaRPr lang="en-US">
              <a:cs typeface="Segoe UI"/>
            </a:endParaRPr>
          </a:p>
          <a:p>
            <a:r>
              <a:rPr lang="en-US">
                <a:latin typeface="Segoe UI"/>
                <a:cs typeface="Segoe UI"/>
              </a:rPr>
              <a:t>When route 417 begins service, route 217 north EOL will move from DSBVI on 1950 West to Redwood Rd/North Star Drive, a few blocks to the east. Route 417 will use the current 217 EOL at DSBVI.</a:t>
            </a:r>
            <a:endParaRPr lang="en-US">
              <a:cs typeface="Segoe UI"/>
            </a:endParaRPr>
          </a:p>
        </p:txBody>
      </p:sp>
      <p:sp>
        <p:nvSpPr>
          <p:cNvPr id="4" name="Slide Number Placeholder 3"/>
          <p:cNvSpPr>
            <a:spLocks noGrp="1"/>
          </p:cNvSpPr>
          <p:nvPr>
            <p:ph type="sldNum" sz="quarter" idx="5"/>
          </p:nvPr>
        </p:nvSpPr>
        <p:spPr/>
        <p:txBody>
          <a:bodyPr/>
          <a:lstStyle/>
          <a:p>
            <a:fld id="{5E2A26C7-DFC3-482A-841E-F914345B6FD6}" type="slidenum">
              <a:rPr lang="en-US" smtClean="0"/>
              <a:pPr/>
              <a:t>13</a:t>
            </a:fld>
            <a:endParaRPr lang="en-US"/>
          </a:p>
        </p:txBody>
      </p:sp>
    </p:spTree>
    <p:extLst>
      <p:ext uri="{BB962C8B-B14F-4D97-AF65-F5344CB8AC3E}">
        <p14:creationId xmlns:p14="http://schemas.microsoft.com/office/powerpoint/2010/main" val="4185855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Marcus</a:t>
            </a:r>
          </a:p>
        </p:txBody>
      </p:sp>
      <p:sp>
        <p:nvSpPr>
          <p:cNvPr id="4" name="Slide Number Placeholder 3"/>
          <p:cNvSpPr>
            <a:spLocks noGrp="1"/>
          </p:cNvSpPr>
          <p:nvPr>
            <p:ph type="sldNum" sz="quarter" idx="5"/>
          </p:nvPr>
        </p:nvSpPr>
        <p:spPr/>
        <p:txBody>
          <a:bodyPr/>
          <a:lstStyle/>
          <a:p>
            <a:pPr defTabSz="1350203">
              <a:defRPr/>
            </a:pPr>
            <a:fld id="{5E2A26C7-DFC3-482A-841E-F914345B6FD6}" type="slidenum">
              <a:rPr lang="en-US">
                <a:solidFill>
                  <a:prstClr val="black"/>
                </a:solidFill>
              </a:rPr>
              <a:pPr defTabSz="1350203">
                <a:defRPr/>
              </a:pPr>
              <a:t>14</a:t>
            </a:fld>
            <a:endParaRPr lang="en-US">
              <a:solidFill>
                <a:prstClr val="black"/>
              </a:solidFill>
            </a:endParaRPr>
          </a:p>
        </p:txBody>
      </p:sp>
    </p:spTree>
    <p:extLst>
      <p:ext uri="{BB962C8B-B14F-4D97-AF65-F5344CB8AC3E}">
        <p14:creationId xmlns:p14="http://schemas.microsoft.com/office/powerpoint/2010/main" val="2267067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2A26C7-DFC3-482A-841E-F914345B6FD6}" type="slidenum">
              <a:rPr lang="en-US" smtClean="0"/>
              <a:pPr/>
              <a:t>15</a:t>
            </a:fld>
            <a:endParaRPr lang="en-US"/>
          </a:p>
        </p:txBody>
      </p:sp>
    </p:spTree>
    <p:extLst>
      <p:ext uri="{BB962C8B-B14F-4D97-AF65-F5344CB8AC3E}">
        <p14:creationId xmlns:p14="http://schemas.microsoft.com/office/powerpoint/2010/main" val="3071080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a:cs typeface="Segoe UI"/>
              </a:rPr>
              <a:t>Routes 126, 219: In the draft 5YSP, these routes were planned based on the best understanding of the street network after 5 years. Service improvements in this area have been identified as a high priority in community feedback. To implement these routes by April 2025, these routes will have to be modified from their original version until the street network and The Point Station are complete.</a:t>
            </a:r>
            <a:endParaRPr lang="en-US"/>
          </a:p>
        </p:txBody>
      </p:sp>
      <p:sp>
        <p:nvSpPr>
          <p:cNvPr id="4" name="Slide Number Placeholder 3"/>
          <p:cNvSpPr>
            <a:spLocks noGrp="1"/>
          </p:cNvSpPr>
          <p:nvPr>
            <p:ph type="sldNum" sz="quarter" idx="5"/>
          </p:nvPr>
        </p:nvSpPr>
        <p:spPr/>
        <p:txBody>
          <a:bodyPr/>
          <a:lstStyle/>
          <a:p>
            <a:fld id="{5E2A26C7-DFC3-482A-841E-F914345B6FD6}" type="slidenum">
              <a:rPr lang="en-US" smtClean="0"/>
              <a:pPr/>
              <a:t>16</a:t>
            </a:fld>
            <a:endParaRPr lang="en-US"/>
          </a:p>
        </p:txBody>
      </p:sp>
    </p:spTree>
    <p:extLst>
      <p:ext uri="{BB962C8B-B14F-4D97-AF65-F5344CB8AC3E}">
        <p14:creationId xmlns:p14="http://schemas.microsoft.com/office/powerpoint/2010/main" val="20352672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solidFill>
                  <a:srgbClr val="0055A4"/>
                </a:solidFill>
                <a:latin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55A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374CB28-A053-41AA-9357-089ABFE6AB31}" type="datetime1">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lgn="ctr">
              <a:defRPr>
                <a:solidFill>
                  <a:srgbClr val="0055A4"/>
                </a:solidFill>
              </a:defRPr>
            </a:lvl1pPr>
          </a:lstStyle>
          <a:p>
            <a:fld id="{0D233E8C-AF31-456D-A108-663B8DF80B30}" type="slidenum">
              <a:rPr lang="en-US" smtClean="0"/>
              <a:pPr/>
              <a:t>‹#›</a:t>
            </a:fld>
            <a:endParaRPr lang="en-US"/>
          </a:p>
        </p:txBody>
      </p:sp>
    </p:spTree>
    <p:extLst>
      <p:ext uri="{BB962C8B-B14F-4D97-AF65-F5344CB8AC3E}">
        <p14:creationId xmlns:p14="http://schemas.microsoft.com/office/powerpoint/2010/main" val="564356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E63E8C-DFD8-4A0D-A146-C3BC49117471}" type="datetime1">
              <a:rPr lang="en-US" smtClean="0">
                <a:solidFill>
                  <a:prstClr val="black">
                    <a:tint val="75000"/>
                  </a:prstClr>
                </a:solidFill>
              </a:rPr>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lgn="ctr">
              <a:defRPr>
                <a:solidFill>
                  <a:srgbClr val="0055A4"/>
                </a:solidFill>
              </a:defRPr>
            </a:lvl1pPr>
          </a:lstStyle>
          <a:p>
            <a:fld id="{7443972A-68F0-4EEE-8D44-8247859870C0}" type="slidenum">
              <a:rPr lang="en-US" smtClean="0"/>
              <a:pPr/>
              <a:t>‹#›</a:t>
            </a:fld>
            <a:endParaRPr lang="en-US"/>
          </a:p>
        </p:txBody>
      </p:sp>
    </p:spTree>
    <p:extLst>
      <p:ext uri="{BB962C8B-B14F-4D97-AF65-F5344CB8AC3E}">
        <p14:creationId xmlns:p14="http://schemas.microsoft.com/office/powerpoint/2010/main" val="1474627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solidFill>
                  <a:srgbClr val="0055A4"/>
                </a:solidFill>
                <a:latin typeface="Segoe UI Black" panose="020B0A02040204020203"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055A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E6A4FDF-2C2B-4749-B8D1-F5E87E073534}" type="datetime1">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33E8C-AF31-456D-A108-663B8DF80B30}" type="slidenum">
              <a:rPr lang="en-US" smtClean="0"/>
              <a:t>‹#›</a:t>
            </a:fld>
            <a:endParaRPr lang="en-US"/>
          </a:p>
        </p:txBody>
      </p:sp>
    </p:spTree>
    <p:extLst>
      <p:ext uri="{BB962C8B-B14F-4D97-AF65-F5344CB8AC3E}">
        <p14:creationId xmlns:p14="http://schemas.microsoft.com/office/powerpoint/2010/main" val="2369204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300">
                <a:solidFill>
                  <a:srgbClr val="0055A4"/>
                </a:solidFill>
                <a:latin typeface="Segoe UI Black" panose="020B0A02040204020203" pitchFamily="34"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228600" indent="-228600">
              <a:buFont typeface="Wingdings" panose="05000000000000000000" pitchFamily="2" charset="2"/>
              <a:buChar char="§"/>
              <a:defRPr sz="2000">
                <a:solidFill>
                  <a:srgbClr val="0055A4"/>
                </a:solidFill>
              </a:defRPr>
            </a:lvl1pPr>
            <a:lvl2pPr marL="685800" indent="-228600">
              <a:buFont typeface="Wingdings" panose="05000000000000000000" pitchFamily="2" charset="2"/>
              <a:buChar char="§"/>
              <a:defRPr sz="1800">
                <a:solidFill>
                  <a:srgbClr val="0055A4"/>
                </a:solidFill>
              </a:defRPr>
            </a:lvl2pPr>
            <a:lvl3pPr marL="1143000" indent="-228600">
              <a:buFont typeface="Wingdings" panose="05000000000000000000" pitchFamily="2" charset="2"/>
              <a:buChar char="§"/>
              <a:defRPr sz="1600">
                <a:solidFill>
                  <a:srgbClr val="0055A4"/>
                </a:solidFill>
              </a:defRPr>
            </a:lvl3pPr>
            <a:lvl4pPr marL="1600200" indent="-228600">
              <a:buFont typeface="Wingdings" panose="05000000000000000000" pitchFamily="2" charset="2"/>
              <a:buChar char="§"/>
              <a:defRPr sz="1400">
                <a:solidFill>
                  <a:srgbClr val="0055A4"/>
                </a:solidFill>
              </a:defRPr>
            </a:lvl4pPr>
            <a:lvl5pPr marL="2057400" indent="-228600">
              <a:buFont typeface="Wingdings" panose="05000000000000000000" pitchFamily="2" charset="2"/>
              <a:buChar char="§"/>
              <a:defRPr sz="1400">
                <a:solidFill>
                  <a:srgbClr val="0055A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97D2DF-09EC-46E0-B6F4-F356847D8BB4}" type="datetime1">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33E8C-AF31-456D-A108-663B8DF80B30}" type="slidenum">
              <a:rPr lang="en-US" smtClean="0"/>
              <a:t>‹#›</a:t>
            </a:fld>
            <a:endParaRPr lang="en-US"/>
          </a:p>
        </p:txBody>
      </p:sp>
    </p:spTree>
    <p:extLst>
      <p:ext uri="{BB962C8B-B14F-4D97-AF65-F5344CB8AC3E}">
        <p14:creationId xmlns:p14="http://schemas.microsoft.com/office/powerpoint/2010/main" val="3693054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300">
                <a:solidFill>
                  <a:srgbClr val="0055A4"/>
                </a:solidFill>
                <a:latin typeface="Segoe UI Black" panose="020B0A02040204020203" pitchFamily="34"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228600" indent="-228600">
              <a:buFont typeface="Wingdings" panose="05000000000000000000" pitchFamily="2" charset="2"/>
              <a:buChar char="§"/>
              <a:defRPr sz="2000">
                <a:solidFill>
                  <a:srgbClr val="0055A4"/>
                </a:solidFill>
              </a:defRPr>
            </a:lvl1pPr>
            <a:lvl2pPr marL="685800" indent="-228600">
              <a:buFont typeface="Wingdings" panose="05000000000000000000" pitchFamily="2" charset="2"/>
              <a:buChar char="§"/>
              <a:defRPr sz="1800">
                <a:solidFill>
                  <a:srgbClr val="0055A4"/>
                </a:solidFill>
              </a:defRPr>
            </a:lvl2pPr>
            <a:lvl3pPr marL="1143000" indent="-228600">
              <a:buFont typeface="Wingdings" panose="05000000000000000000" pitchFamily="2" charset="2"/>
              <a:buChar char="§"/>
              <a:defRPr sz="1600">
                <a:solidFill>
                  <a:srgbClr val="0055A4"/>
                </a:solidFill>
              </a:defRPr>
            </a:lvl3pPr>
            <a:lvl4pPr marL="1600200" indent="-228600">
              <a:buFont typeface="Wingdings" panose="05000000000000000000" pitchFamily="2" charset="2"/>
              <a:buChar char="§"/>
              <a:defRPr sz="1400">
                <a:solidFill>
                  <a:srgbClr val="0055A4"/>
                </a:solidFill>
              </a:defRPr>
            </a:lvl4pPr>
            <a:lvl5pPr marL="2057400" indent="-228600">
              <a:buFont typeface="Wingdings" panose="05000000000000000000" pitchFamily="2" charset="2"/>
              <a:buChar char="§"/>
              <a:defRPr sz="1400">
                <a:solidFill>
                  <a:srgbClr val="0055A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A5AB63-B5DB-499E-BB5C-87510896E121}" type="datetime1">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33E8C-AF31-456D-A108-663B8DF80B30}" type="slidenum">
              <a:rPr lang="en-US" smtClean="0"/>
              <a:t>‹#›</a:t>
            </a:fld>
            <a:endParaRPr lang="en-US"/>
          </a:p>
        </p:txBody>
      </p:sp>
    </p:spTree>
    <p:extLst>
      <p:ext uri="{BB962C8B-B14F-4D97-AF65-F5344CB8AC3E}">
        <p14:creationId xmlns:p14="http://schemas.microsoft.com/office/powerpoint/2010/main" val="1950882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descr="A train station with a train station&#10;&#10;Description automatically generated" hidden="1">
            <a:extLst>
              <a:ext uri="{FF2B5EF4-FFF2-40B4-BE49-F238E27FC236}">
                <a16:creationId xmlns:a16="http://schemas.microsoft.com/office/drawing/2014/main" id="{F11B3D0E-A956-EAEF-371D-DC2370B1C456}"/>
              </a:ext>
            </a:extLst>
          </p:cNvPr>
          <p:cNvPicPr>
            <a:picLocks noChangeAspect="1"/>
          </p:cNvPicPr>
          <p:nvPr userDrawn="1"/>
        </p:nvPicPr>
        <p:blipFill rotWithShape="1">
          <a:blip r:embed="rId3" cstate="print">
            <a:alphaModFix amt="25000"/>
            <a:extLst>
              <a:ext uri="{28A0092B-C50C-407E-A947-70E740481C1C}">
                <a14:useLocalDpi xmlns:a14="http://schemas.microsoft.com/office/drawing/2010/main" val="0"/>
              </a:ext>
            </a:extLst>
          </a:blip>
          <a:srcRect b="15626"/>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defRPr sz="3300">
                <a:solidFill>
                  <a:srgbClr val="0055A4"/>
                </a:solidFill>
                <a:latin typeface="Segoe UI Black" panose="020B0A02040204020203" pitchFamily="34"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228600" indent="-228600">
              <a:buFont typeface="Wingdings" panose="05000000000000000000" pitchFamily="2" charset="2"/>
              <a:buChar char="§"/>
              <a:defRPr sz="2000">
                <a:solidFill>
                  <a:srgbClr val="0055A4"/>
                </a:solidFill>
              </a:defRPr>
            </a:lvl1pPr>
            <a:lvl2pPr marL="685800" indent="-228600">
              <a:buFont typeface="Wingdings" panose="05000000000000000000" pitchFamily="2" charset="2"/>
              <a:buChar char="§"/>
              <a:defRPr sz="1800">
                <a:solidFill>
                  <a:srgbClr val="0055A4"/>
                </a:solidFill>
              </a:defRPr>
            </a:lvl2pPr>
            <a:lvl3pPr marL="1143000" indent="-228600">
              <a:buFont typeface="Wingdings" panose="05000000000000000000" pitchFamily="2" charset="2"/>
              <a:buChar char="§"/>
              <a:defRPr sz="1600">
                <a:solidFill>
                  <a:srgbClr val="0055A4"/>
                </a:solidFill>
              </a:defRPr>
            </a:lvl3pPr>
            <a:lvl4pPr marL="1600200" indent="-228600">
              <a:buFont typeface="Wingdings" panose="05000000000000000000" pitchFamily="2" charset="2"/>
              <a:buChar char="§"/>
              <a:defRPr sz="1400">
                <a:solidFill>
                  <a:srgbClr val="0055A4"/>
                </a:solidFill>
              </a:defRPr>
            </a:lvl4pPr>
            <a:lvl5pPr marL="2057400" indent="-228600">
              <a:buFont typeface="Wingdings" panose="05000000000000000000" pitchFamily="2" charset="2"/>
              <a:buChar char="§"/>
              <a:defRPr sz="1400">
                <a:solidFill>
                  <a:srgbClr val="0055A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238CB3-E7DB-453E-8454-1F3F9796ED6C}" type="datetime1">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233E8C-AF31-456D-A108-663B8DF80B30}" type="slidenum">
              <a:rPr lang="en-US" smtClean="0"/>
              <a:t>‹#›</a:t>
            </a:fld>
            <a:endParaRPr lang="en-US"/>
          </a:p>
        </p:txBody>
      </p:sp>
    </p:spTree>
    <p:extLst>
      <p:ext uri="{BB962C8B-B14F-4D97-AF65-F5344CB8AC3E}">
        <p14:creationId xmlns:p14="http://schemas.microsoft.com/office/powerpoint/2010/main" val="2589976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35376-A1BA-FB92-E2AC-2DB1325193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68E6F0-05CB-A3B4-F6C0-E3A5BBD4A4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7B63AD-09AB-C65C-04CF-5BA18883DE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3EC02-7379-371B-1CB0-5928206162FB}"/>
              </a:ext>
            </a:extLst>
          </p:cNvPr>
          <p:cNvSpPr>
            <a:spLocks noGrp="1"/>
          </p:cNvSpPr>
          <p:nvPr>
            <p:ph type="dt" sz="half" idx="10"/>
          </p:nvPr>
        </p:nvSpPr>
        <p:spPr/>
        <p:txBody>
          <a:bodyPr/>
          <a:lstStyle/>
          <a:p>
            <a:fld id="{A1FBB3C3-E147-4BDC-9D57-0BD4D76A21CC}" type="datetime1">
              <a:rPr lang="en-US" smtClean="0"/>
              <a:t>11/26/2024</a:t>
            </a:fld>
            <a:endParaRPr lang="en-US"/>
          </a:p>
        </p:txBody>
      </p:sp>
      <p:sp>
        <p:nvSpPr>
          <p:cNvPr id="6" name="Footer Placeholder 5">
            <a:extLst>
              <a:ext uri="{FF2B5EF4-FFF2-40B4-BE49-F238E27FC236}">
                <a16:creationId xmlns:a16="http://schemas.microsoft.com/office/drawing/2014/main" id="{00F60AB2-9C3B-A28D-A3EE-6E80C9EB1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AB6578-FDEC-247E-94C1-32F16895941A}"/>
              </a:ext>
            </a:extLst>
          </p:cNvPr>
          <p:cNvSpPr>
            <a:spLocks noGrp="1"/>
          </p:cNvSpPr>
          <p:nvPr>
            <p:ph type="sldNum" sz="quarter" idx="12"/>
          </p:nvPr>
        </p:nvSpPr>
        <p:spPr/>
        <p:txBody>
          <a:bodyPr/>
          <a:lstStyle/>
          <a:p>
            <a:fld id="{27F80E31-2CDF-4D43-A783-DABF46EACB8C}" type="slidenum">
              <a:rPr lang="en-US" smtClean="0"/>
              <a:t>‹#›</a:t>
            </a:fld>
            <a:endParaRPr lang="en-US"/>
          </a:p>
        </p:txBody>
      </p:sp>
    </p:spTree>
    <p:extLst>
      <p:ext uri="{BB962C8B-B14F-4D97-AF65-F5344CB8AC3E}">
        <p14:creationId xmlns:p14="http://schemas.microsoft.com/office/powerpoint/2010/main" val="1389776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rgbClr val="0055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35376-A1BA-FB92-E2AC-2DB1325193F5}"/>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C68E6F0-05CB-A3B4-F6C0-E3A5BBD4A496}"/>
              </a:ext>
            </a:extLst>
          </p:cNvPr>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7B63AD-09AB-C65C-04CF-5BA18883DE03}"/>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3EC02-7379-371B-1CB0-5928206162FB}"/>
              </a:ext>
            </a:extLst>
          </p:cNvPr>
          <p:cNvSpPr>
            <a:spLocks noGrp="1"/>
          </p:cNvSpPr>
          <p:nvPr>
            <p:ph type="dt" sz="half" idx="10"/>
          </p:nvPr>
        </p:nvSpPr>
        <p:spPr/>
        <p:txBody>
          <a:bodyPr/>
          <a:lstStyle/>
          <a:p>
            <a:fld id="{5073FF37-3A70-49AD-87E4-B02253190983}" type="datetime1">
              <a:rPr lang="en-US" smtClean="0"/>
              <a:t>11/26/2024</a:t>
            </a:fld>
            <a:endParaRPr lang="en-US"/>
          </a:p>
        </p:txBody>
      </p:sp>
      <p:sp>
        <p:nvSpPr>
          <p:cNvPr id="6" name="Footer Placeholder 5">
            <a:extLst>
              <a:ext uri="{FF2B5EF4-FFF2-40B4-BE49-F238E27FC236}">
                <a16:creationId xmlns:a16="http://schemas.microsoft.com/office/drawing/2014/main" id="{00F60AB2-9C3B-A28D-A3EE-6E80C9EB1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AB6578-FDEC-247E-94C1-32F16895941A}"/>
              </a:ext>
            </a:extLst>
          </p:cNvPr>
          <p:cNvSpPr>
            <a:spLocks noGrp="1"/>
          </p:cNvSpPr>
          <p:nvPr>
            <p:ph type="sldNum" sz="quarter" idx="12"/>
          </p:nvPr>
        </p:nvSpPr>
        <p:spPr/>
        <p:txBody>
          <a:bodyPr/>
          <a:lstStyle/>
          <a:p>
            <a:fld id="{27F80E31-2CDF-4D43-A783-DABF46EACB8C}" type="slidenum">
              <a:rPr lang="en-US" smtClean="0"/>
              <a:t>‹#›</a:t>
            </a:fld>
            <a:endParaRPr lang="en-US"/>
          </a:p>
        </p:txBody>
      </p:sp>
    </p:spTree>
    <p:extLst>
      <p:ext uri="{BB962C8B-B14F-4D97-AF65-F5344CB8AC3E}">
        <p14:creationId xmlns:p14="http://schemas.microsoft.com/office/powerpoint/2010/main" val="2376126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8289471-B468-148D-C0DA-58AE925408AA}"/>
              </a:ext>
            </a:extLst>
          </p:cNvPr>
          <p:cNvSpPr/>
          <p:nvPr userDrawn="1"/>
        </p:nvSpPr>
        <p:spPr>
          <a:xfrm>
            <a:off x="723900" y="353093"/>
            <a:ext cx="10790322" cy="5811838"/>
          </a:xfrm>
          <a:prstGeom prst="roundRect">
            <a:avLst>
              <a:gd name="adj" fmla="val 433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p>
        </p:txBody>
      </p:sp>
      <p:pic>
        <p:nvPicPr>
          <p:cNvPr id="9" name="Picture 8" descr="A black and white rectangle&#10;&#10;Description automatically generated">
            <a:extLst>
              <a:ext uri="{FF2B5EF4-FFF2-40B4-BE49-F238E27FC236}">
                <a16:creationId xmlns:a16="http://schemas.microsoft.com/office/drawing/2014/main" id="{965796AF-4120-4130-A856-76D4869A02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20000"/>
              </a:prstClr>
            </a:outerShdw>
          </a:effectLst>
        </p:spPr>
      </p:pic>
      <p:sp>
        <p:nvSpPr>
          <p:cNvPr id="2" name="Title 1"/>
          <p:cNvSpPr>
            <a:spLocks noGrp="1"/>
          </p:cNvSpPr>
          <p:nvPr>
            <p:ph type="title"/>
          </p:nvPr>
        </p:nvSpPr>
        <p:spPr/>
        <p:txBody>
          <a:bodyPr>
            <a:normAutofit/>
          </a:bodyPr>
          <a:lstStyle>
            <a:lvl1pPr>
              <a:defRPr sz="3300">
                <a:solidFill>
                  <a:srgbClr val="0055A4"/>
                </a:solidFill>
                <a:latin typeface="Segoe UI Black" panose="020B0A02040204020203" pitchFamily="34"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228600" indent="-228600">
              <a:buFont typeface="Wingdings" panose="05000000000000000000" pitchFamily="2" charset="2"/>
              <a:buChar char="§"/>
              <a:defRPr sz="2000">
                <a:solidFill>
                  <a:srgbClr val="0055A4"/>
                </a:solidFill>
              </a:defRPr>
            </a:lvl1pPr>
            <a:lvl2pPr marL="685800" indent="-228600">
              <a:buFont typeface="Wingdings" panose="05000000000000000000" pitchFamily="2" charset="2"/>
              <a:buChar char="§"/>
              <a:defRPr sz="1800">
                <a:solidFill>
                  <a:srgbClr val="0055A4"/>
                </a:solidFill>
              </a:defRPr>
            </a:lvl2pPr>
            <a:lvl3pPr marL="1143000" indent="-228600">
              <a:buFont typeface="Wingdings" panose="05000000000000000000" pitchFamily="2" charset="2"/>
              <a:buChar char="§"/>
              <a:defRPr sz="1600">
                <a:solidFill>
                  <a:srgbClr val="0055A4"/>
                </a:solidFill>
              </a:defRPr>
            </a:lvl3pPr>
            <a:lvl4pPr marL="1600200" indent="-228600">
              <a:buFont typeface="Wingdings" panose="05000000000000000000" pitchFamily="2" charset="2"/>
              <a:buChar char="§"/>
              <a:defRPr sz="1400">
                <a:solidFill>
                  <a:srgbClr val="0055A4"/>
                </a:solidFill>
              </a:defRPr>
            </a:lvl4pPr>
            <a:lvl5pPr marL="2057400" indent="-228600">
              <a:buFont typeface="Wingdings" panose="05000000000000000000" pitchFamily="2" charset="2"/>
              <a:buChar char="§"/>
              <a:defRPr sz="1400">
                <a:solidFill>
                  <a:srgbClr val="0055A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504907"/>
            <a:ext cx="2743200" cy="365125"/>
          </a:xfrm>
        </p:spPr>
        <p:txBody>
          <a:bodyPr/>
          <a:lstStyle>
            <a:lvl1pPr>
              <a:defRPr sz="1050"/>
            </a:lvl1pPr>
          </a:lstStyle>
          <a:p>
            <a:fld id="{358CEDA6-9798-489B-BC56-EC658C61002A}" type="datetime1">
              <a:rPr lang="en-US" smtClean="0"/>
              <a:t>11/26/2024</a:t>
            </a:fld>
            <a:endParaRPr lang="en-US"/>
          </a:p>
        </p:txBody>
      </p:sp>
      <p:sp>
        <p:nvSpPr>
          <p:cNvPr id="5" name="Footer Placeholder 4"/>
          <p:cNvSpPr>
            <a:spLocks noGrp="1"/>
          </p:cNvSpPr>
          <p:nvPr>
            <p:ph type="ftr" sz="quarter" idx="11"/>
          </p:nvPr>
        </p:nvSpPr>
        <p:spPr>
          <a:xfrm>
            <a:off x="4038600" y="6504907"/>
            <a:ext cx="4114800" cy="365125"/>
          </a:xfrm>
        </p:spPr>
        <p:txBody>
          <a:bodyPr/>
          <a:lstStyle>
            <a:lvl1pPr>
              <a:defRPr sz="1050"/>
            </a:lvl1pPr>
          </a:lstStyle>
          <a:p>
            <a:endParaRPr lang="en-US"/>
          </a:p>
        </p:txBody>
      </p:sp>
      <p:sp>
        <p:nvSpPr>
          <p:cNvPr id="6" name="Slide Number Placeholder 5"/>
          <p:cNvSpPr>
            <a:spLocks noGrp="1"/>
          </p:cNvSpPr>
          <p:nvPr>
            <p:ph type="sldNum" sz="quarter" idx="12"/>
          </p:nvPr>
        </p:nvSpPr>
        <p:spPr>
          <a:xfrm>
            <a:off x="8610600" y="6504907"/>
            <a:ext cx="2743200" cy="365125"/>
          </a:xfrm>
        </p:spPr>
        <p:txBody>
          <a:bodyPr/>
          <a:lstStyle>
            <a:lvl1pPr>
              <a:defRPr sz="1050"/>
            </a:lvl1pPr>
          </a:lstStyle>
          <a:p>
            <a:fld id="{0D233E8C-AF31-456D-A108-663B8DF80B30}" type="slidenum">
              <a:rPr lang="en-US" smtClean="0"/>
              <a:pPr/>
              <a:t>‹#›</a:t>
            </a:fld>
            <a:endParaRPr lang="en-US"/>
          </a:p>
        </p:txBody>
      </p:sp>
    </p:spTree>
    <p:extLst>
      <p:ext uri="{BB962C8B-B14F-4D97-AF65-F5344CB8AC3E}">
        <p14:creationId xmlns:p14="http://schemas.microsoft.com/office/powerpoint/2010/main" val="1128374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0055A4"/>
        </a:solidFill>
        <a:effectLst/>
      </p:bgPr>
    </p:bg>
    <p:spTree>
      <p:nvGrpSpPr>
        <p:cNvPr id="1" name=""/>
        <p:cNvGrpSpPr/>
        <p:nvPr/>
      </p:nvGrpSpPr>
      <p:grpSpPr>
        <a:xfrm>
          <a:off x="0" y="0"/>
          <a:ext cx="0" cy="0"/>
          <a:chOff x="0" y="0"/>
          <a:chExt cx="0" cy="0"/>
        </a:xfrm>
      </p:grpSpPr>
      <p:pic>
        <p:nvPicPr>
          <p:cNvPr id="11" name="Picture 10" descr="A black and white rectangle&#10;&#10;Description automatically generated">
            <a:extLst>
              <a:ext uri="{FF2B5EF4-FFF2-40B4-BE49-F238E27FC236}">
                <a16:creationId xmlns:a16="http://schemas.microsoft.com/office/drawing/2014/main" id="{D55F2160-3976-2C64-63F4-B4B1DD299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58384"/>
            <a:ext cx="12192000" cy="2011648"/>
          </a:xfrm>
          <a:prstGeom prst="rect">
            <a:avLst/>
          </a:prstGeom>
          <a:effectLst>
            <a:outerShdw blurRad="50800" dist="38100" dir="13500000" algn="br" rotWithShape="0">
              <a:prstClr val="black">
                <a:alpha val="20000"/>
              </a:prstClr>
            </a:outerShdw>
          </a:effectLst>
        </p:spPr>
      </p:pic>
      <p:sp>
        <p:nvSpPr>
          <p:cNvPr id="2" name="Title 1"/>
          <p:cNvSpPr>
            <a:spLocks noGrp="1"/>
          </p:cNvSpPr>
          <p:nvPr>
            <p:ph type="title"/>
          </p:nvPr>
        </p:nvSpPr>
        <p:spPr/>
        <p:txBody>
          <a:bodyPr>
            <a:normAutofit/>
          </a:bodyPr>
          <a:lstStyle>
            <a:lvl1pPr>
              <a:defRPr sz="3300">
                <a:solidFill>
                  <a:schemeClr val="bg1"/>
                </a:solidFill>
                <a:latin typeface="Segoe UI Black" panose="020B0A02040204020203" pitchFamily="34"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228600" indent="-228600">
              <a:buFont typeface="Wingdings" panose="05000000000000000000" pitchFamily="2" charset="2"/>
              <a:buChar char="§"/>
              <a:defRPr sz="2000">
                <a:solidFill>
                  <a:schemeClr val="bg1"/>
                </a:solidFill>
              </a:defRPr>
            </a:lvl1pPr>
            <a:lvl2pPr marL="685800" indent="-228600">
              <a:buFont typeface="Wingdings" panose="05000000000000000000" pitchFamily="2" charset="2"/>
              <a:buChar char="§"/>
              <a:defRPr sz="1800">
                <a:solidFill>
                  <a:schemeClr val="bg1"/>
                </a:solidFill>
              </a:defRPr>
            </a:lvl2pPr>
            <a:lvl3pPr marL="1143000" indent="-228600">
              <a:buFont typeface="Wingdings" panose="05000000000000000000" pitchFamily="2" charset="2"/>
              <a:buChar char="§"/>
              <a:defRPr sz="16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4B597310-1526-4512-8AE5-F099E702425F}" type="datetime1">
              <a:rPr lang="en-US" smtClean="0"/>
              <a:t>11/26/2024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55A4"/>
                </a:solidFill>
              </a:defRPr>
            </a:lvl1pPr>
          </a:lstStyle>
          <a:p>
            <a:fld id="{0D233E8C-AF31-456D-A108-663B8DF80B30}" type="slidenum">
              <a:rPr lang="en-US" smtClean="0"/>
              <a:pPr/>
              <a:t>‹#›</a:t>
            </a:fld>
            <a:endParaRPr lang="en-US"/>
          </a:p>
        </p:txBody>
      </p:sp>
    </p:spTree>
    <p:extLst>
      <p:ext uri="{BB962C8B-B14F-4D97-AF65-F5344CB8AC3E}">
        <p14:creationId xmlns:p14="http://schemas.microsoft.com/office/powerpoint/2010/main" val="2978102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rgbClr val="0055A4"/>
        </a:solidFill>
        <a:effectLst/>
      </p:bgPr>
    </p:bg>
    <p:spTree>
      <p:nvGrpSpPr>
        <p:cNvPr id="1" name=""/>
        <p:cNvGrpSpPr/>
        <p:nvPr/>
      </p:nvGrpSpPr>
      <p:grpSpPr>
        <a:xfrm>
          <a:off x="0" y="0"/>
          <a:ext cx="0" cy="0"/>
          <a:chOff x="0" y="0"/>
          <a:chExt cx="0" cy="0"/>
        </a:xfrm>
      </p:grpSpPr>
      <p:pic>
        <p:nvPicPr>
          <p:cNvPr id="14" name="Picture 13" descr="People on a bus&#10;&#10;Description automatically generated">
            <a:extLst>
              <a:ext uri="{FF2B5EF4-FFF2-40B4-BE49-F238E27FC236}">
                <a16:creationId xmlns:a16="http://schemas.microsoft.com/office/drawing/2014/main" id="{5DB155D8-A8D3-7A4A-A92F-1ADFBB9E4F57}"/>
              </a:ext>
            </a:extLst>
          </p:cNvPr>
          <p:cNvPicPr>
            <a:picLocks noChangeAspect="1"/>
          </p:cNvPicPr>
          <p:nvPr userDrawn="1"/>
        </p:nvPicPr>
        <p:blipFill rotWithShape="1">
          <a:blip r:embed="rId2">
            <a:alphaModFix amt="47000"/>
            <a:extLst>
              <a:ext uri="{28A0092B-C50C-407E-A947-70E740481C1C}">
                <a14:useLocalDpi xmlns:a14="http://schemas.microsoft.com/office/drawing/2010/main" val="0"/>
              </a:ext>
            </a:extLst>
          </a:blip>
          <a:srcRect b="15626"/>
          <a:stretch/>
        </p:blipFill>
        <p:spPr>
          <a:xfrm>
            <a:off x="0" y="0"/>
            <a:ext cx="12192000" cy="6858000"/>
          </a:xfrm>
          <a:prstGeom prst="rect">
            <a:avLst/>
          </a:prstGeom>
        </p:spPr>
      </p:pic>
      <p:pic>
        <p:nvPicPr>
          <p:cNvPr id="11" name="Picture 10" descr="A black and white rectangle&#10;&#10;Description automatically generated">
            <a:extLst>
              <a:ext uri="{FF2B5EF4-FFF2-40B4-BE49-F238E27FC236}">
                <a16:creationId xmlns:a16="http://schemas.microsoft.com/office/drawing/2014/main" id="{D55F2160-3976-2C64-63F4-B4B1DD2992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858384"/>
            <a:ext cx="12192000" cy="2011648"/>
          </a:xfrm>
          <a:prstGeom prst="rect">
            <a:avLst/>
          </a:prstGeom>
          <a:effectLst>
            <a:outerShdw blurRad="50800" dist="38100" dir="13500000" algn="br" rotWithShape="0">
              <a:prstClr val="black">
                <a:alpha val="20000"/>
              </a:prstClr>
            </a:outerShdw>
          </a:effectLst>
        </p:spPr>
      </p:pic>
      <p:sp>
        <p:nvSpPr>
          <p:cNvPr id="2" name="Title 1"/>
          <p:cNvSpPr>
            <a:spLocks noGrp="1"/>
          </p:cNvSpPr>
          <p:nvPr>
            <p:ph type="title"/>
          </p:nvPr>
        </p:nvSpPr>
        <p:spPr/>
        <p:txBody>
          <a:bodyPr>
            <a:normAutofit/>
          </a:bodyPr>
          <a:lstStyle>
            <a:lvl1pPr>
              <a:defRPr sz="3300">
                <a:solidFill>
                  <a:schemeClr val="bg1"/>
                </a:solidFill>
                <a:latin typeface="Segoe UI Black" panose="020B0A02040204020203" pitchFamily="34"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228600" indent="-228600">
              <a:buFont typeface="Wingdings" panose="05000000000000000000" pitchFamily="2" charset="2"/>
              <a:buChar char="§"/>
              <a:defRPr sz="2000">
                <a:solidFill>
                  <a:schemeClr val="bg1"/>
                </a:solidFill>
              </a:defRPr>
            </a:lvl1pPr>
            <a:lvl2pPr marL="685800" indent="-228600">
              <a:buFont typeface="Wingdings" panose="05000000000000000000" pitchFamily="2" charset="2"/>
              <a:buChar char="§"/>
              <a:defRPr sz="1800">
                <a:solidFill>
                  <a:schemeClr val="bg1"/>
                </a:solidFill>
              </a:defRPr>
            </a:lvl2pPr>
            <a:lvl3pPr marL="1143000" indent="-228600">
              <a:buFont typeface="Wingdings" panose="05000000000000000000" pitchFamily="2" charset="2"/>
              <a:buChar char="§"/>
              <a:defRPr sz="16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025F931C-AA5F-4CF3-B040-4D2989DE1BBB}" type="datetime1">
              <a:rPr lang="en-US" smtClean="0"/>
              <a:t>11/26/2024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55A4"/>
                </a:solidFill>
              </a:defRPr>
            </a:lvl1pPr>
          </a:lstStyle>
          <a:p>
            <a:fld id="{0D233E8C-AF31-456D-A108-663B8DF80B30}" type="slidenum">
              <a:rPr lang="en-US" smtClean="0"/>
              <a:pPr/>
              <a:t>‹#›</a:t>
            </a:fld>
            <a:endParaRPr lang="en-US"/>
          </a:p>
        </p:txBody>
      </p:sp>
    </p:spTree>
    <p:extLst>
      <p:ext uri="{BB962C8B-B14F-4D97-AF65-F5344CB8AC3E}">
        <p14:creationId xmlns:p14="http://schemas.microsoft.com/office/powerpoint/2010/main" val="2883223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300">
                <a:solidFill>
                  <a:srgbClr val="0055A4"/>
                </a:solidFill>
                <a:latin typeface="Segoe UI Black" panose="020B0A02040204020203" pitchFamily="34"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228600" indent="-228600">
              <a:buFont typeface="Wingdings" panose="05000000000000000000" pitchFamily="2" charset="2"/>
              <a:buChar char="§"/>
              <a:defRPr sz="2000">
                <a:solidFill>
                  <a:srgbClr val="0055A4"/>
                </a:solidFill>
              </a:defRPr>
            </a:lvl1pPr>
            <a:lvl2pPr marL="685800" indent="-228600">
              <a:buFont typeface="Wingdings" panose="05000000000000000000" pitchFamily="2" charset="2"/>
              <a:buChar char="§"/>
              <a:defRPr sz="1800">
                <a:solidFill>
                  <a:srgbClr val="0055A4"/>
                </a:solidFill>
              </a:defRPr>
            </a:lvl2pPr>
            <a:lvl3pPr marL="1143000" indent="-228600">
              <a:buFont typeface="Wingdings" panose="05000000000000000000" pitchFamily="2" charset="2"/>
              <a:buChar char="§"/>
              <a:defRPr sz="1600">
                <a:solidFill>
                  <a:srgbClr val="0055A4"/>
                </a:solidFill>
              </a:defRPr>
            </a:lvl3pPr>
            <a:lvl4pPr marL="1600200" indent="-228600">
              <a:buFont typeface="Wingdings" panose="05000000000000000000" pitchFamily="2" charset="2"/>
              <a:buChar char="§"/>
              <a:defRPr sz="1400">
                <a:solidFill>
                  <a:srgbClr val="0055A4"/>
                </a:solidFill>
              </a:defRPr>
            </a:lvl4pPr>
            <a:lvl5pPr marL="2057400" indent="-228600">
              <a:buFont typeface="Wingdings" panose="05000000000000000000" pitchFamily="2" charset="2"/>
              <a:buChar char="§"/>
              <a:defRPr sz="1400">
                <a:solidFill>
                  <a:srgbClr val="0055A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C71DA-2ACA-4511-9EF0-959C1FA1C6ED}" type="datetime1">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lgn="ctr">
              <a:defRPr>
                <a:solidFill>
                  <a:srgbClr val="0055A4"/>
                </a:solidFill>
              </a:defRPr>
            </a:lvl1pPr>
          </a:lstStyle>
          <a:p>
            <a:fld id="{0D233E8C-AF31-456D-A108-663B8DF80B30}" type="slidenum">
              <a:rPr lang="en-US" smtClean="0"/>
              <a:pPr/>
              <a:t>‹#›</a:t>
            </a:fld>
            <a:endParaRPr lang="en-US"/>
          </a:p>
        </p:txBody>
      </p:sp>
    </p:spTree>
    <p:extLst>
      <p:ext uri="{BB962C8B-B14F-4D97-AF65-F5344CB8AC3E}">
        <p14:creationId xmlns:p14="http://schemas.microsoft.com/office/powerpoint/2010/main" val="2520326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rgbClr val="0055A4"/>
        </a:solidFill>
        <a:effectLst/>
      </p:bgPr>
    </p:bg>
    <p:spTree>
      <p:nvGrpSpPr>
        <p:cNvPr id="1" name=""/>
        <p:cNvGrpSpPr/>
        <p:nvPr/>
      </p:nvGrpSpPr>
      <p:grpSpPr>
        <a:xfrm>
          <a:off x="0" y="0"/>
          <a:ext cx="0" cy="0"/>
          <a:chOff x="0" y="0"/>
          <a:chExt cx="0" cy="0"/>
        </a:xfrm>
      </p:grpSpPr>
      <p:pic>
        <p:nvPicPr>
          <p:cNvPr id="7" name="Picture 6" descr="A train station with a train station&#10;&#10;Description automatically generated">
            <a:extLst>
              <a:ext uri="{FF2B5EF4-FFF2-40B4-BE49-F238E27FC236}">
                <a16:creationId xmlns:a16="http://schemas.microsoft.com/office/drawing/2014/main" id="{597E6460-9CB1-43D2-07DD-4A7587B9C05F}"/>
              </a:ext>
            </a:extLst>
          </p:cNvPr>
          <p:cNvPicPr>
            <a:picLocks noChangeAspect="1"/>
          </p:cNvPicPr>
          <p:nvPr userDrawn="1"/>
        </p:nvPicPr>
        <p:blipFill rotWithShape="1">
          <a:blip r:embed="rId2" cstate="print">
            <a:alphaModFix amt="45000"/>
            <a:extLst>
              <a:ext uri="{28A0092B-C50C-407E-A947-70E740481C1C}">
                <a14:useLocalDpi xmlns:a14="http://schemas.microsoft.com/office/drawing/2010/main" val="0"/>
              </a:ext>
            </a:extLst>
          </a:blip>
          <a:srcRect b="15626"/>
          <a:stretch/>
        </p:blipFill>
        <p:spPr>
          <a:xfrm>
            <a:off x="0" y="0"/>
            <a:ext cx="12192000" cy="6858000"/>
          </a:xfrm>
          <a:prstGeom prst="rect">
            <a:avLst/>
          </a:prstGeom>
        </p:spPr>
      </p:pic>
      <p:pic>
        <p:nvPicPr>
          <p:cNvPr id="11" name="Picture 10" descr="A black and white rectangle&#10;&#10;Description automatically generated">
            <a:extLst>
              <a:ext uri="{FF2B5EF4-FFF2-40B4-BE49-F238E27FC236}">
                <a16:creationId xmlns:a16="http://schemas.microsoft.com/office/drawing/2014/main" id="{D55F2160-3976-2C64-63F4-B4B1DD2992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858384"/>
            <a:ext cx="12192000" cy="2011648"/>
          </a:xfrm>
          <a:prstGeom prst="rect">
            <a:avLst/>
          </a:prstGeom>
          <a:effectLst>
            <a:outerShdw blurRad="50800" dist="38100" dir="13500000" algn="br" rotWithShape="0">
              <a:prstClr val="black">
                <a:alpha val="20000"/>
              </a:prstClr>
            </a:outerShdw>
          </a:effectLst>
        </p:spPr>
      </p:pic>
      <p:sp>
        <p:nvSpPr>
          <p:cNvPr id="2" name="Title 1"/>
          <p:cNvSpPr>
            <a:spLocks noGrp="1"/>
          </p:cNvSpPr>
          <p:nvPr>
            <p:ph type="title"/>
          </p:nvPr>
        </p:nvSpPr>
        <p:spPr>
          <a:solidFill>
            <a:schemeClr val="bg1">
              <a:alpha val="81000"/>
            </a:schemeClr>
          </a:solidFill>
        </p:spPr>
        <p:txBody>
          <a:bodyPr>
            <a:normAutofit/>
          </a:bodyPr>
          <a:lstStyle>
            <a:lvl1pPr>
              <a:defRPr sz="3300">
                <a:solidFill>
                  <a:srgbClr val="0055A4"/>
                </a:solidFill>
                <a:latin typeface="Segoe UI Black" panose="020B0A02040204020203" pitchFamily="34" charset="0"/>
              </a:defRPr>
            </a:lvl1pPr>
          </a:lstStyle>
          <a:p>
            <a:r>
              <a:rPr lang="en-US"/>
              <a:t>Click to edit Master title style</a:t>
            </a:r>
          </a:p>
        </p:txBody>
      </p:sp>
      <p:sp>
        <p:nvSpPr>
          <p:cNvPr id="3" name="Content Placeholder 2"/>
          <p:cNvSpPr>
            <a:spLocks noGrp="1"/>
          </p:cNvSpPr>
          <p:nvPr>
            <p:ph idx="1"/>
          </p:nvPr>
        </p:nvSpPr>
        <p:spPr>
          <a:solidFill>
            <a:schemeClr val="bg1">
              <a:alpha val="81000"/>
            </a:schemeClr>
          </a:solidFill>
        </p:spPr>
        <p:txBody>
          <a:bodyPr>
            <a:normAutofit/>
          </a:bodyPr>
          <a:lstStyle>
            <a:lvl1pPr marL="228600" indent="-228600">
              <a:buFont typeface="Wingdings" panose="05000000000000000000" pitchFamily="2" charset="2"/>
              <a:buChar char="§"/>
              <a:defRPr sz="2000">
                <a:solidFill>
                  <a:srgbClr val="0055A4"/>
                </a:solidFill>
              </a:defRPr>
            </a:lvl1pPr>
            <a:lvl2pPr marL="685800" indent="-228600">
              <a:buFont typeface="Wingdings" panose="05000000000000000000" pitchFamily="2" charset="2"/>
              <a:buChar char="§"/>
              <a:defRPr sz="1800">
                <a:solidFill>
                  <a:srgbClr val="0055A4"/>
                </a:solidFill>
              </a:defRPr>
            </a:lvl2pPr>
            <a:lvl3pPr marL="1143000" indent="-228600">
              <a:buFont typeface="Wingdings" panose="05000000000000000000" pitchFamily="2" charset="2"/>
              <a:buChar char="§"/>
              <a:defRPr sz="1600">
                <a:solidFill>
                  <a:srgbClr val="0055A4"/>
                </a:solidFill>
              </a:defRPr>
            </a:lvl3pPr>
            <a:lvl4pPr marL="1600200" indent="-228600">
              <a:buFont typeface="Wingdings" panose="05000000000000000000" pitchFamily="2" charset="2"/>
              <a:buChar char="§"/>
              <a:defRPr sz="1400">
                <a:solidFill>
                  <a:srgbClr val="0055A4"/>
                </a:solidFill>
              </a:defRPr>
            </a:lvl4pPr>
            <a:lvl5pPr marL="2057400" indent="-228600">
              <a:buFont typeface="Wingdings" panose="05000000000000000000" pitchFamily="2" charset="2"/>
              <a:buChar char="§"/>
              <a:defRPr sz="1400">
                <a:solidFill>
                  <a:srgbClr val="0055A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EBE69279-E31C-47D2-97C9-210C9806D362}" type="datetime1">
              <a:rPr lang="en-US" smtClean="0"/>
              <a:t>11/26/2024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55A4"/>
                </a:solidFill>
              </a:defRPr>
            </a:lvl1pPr>
          </a:lstStyle>
          <a:p>
            <a:fld id="{0D233E8C-AF31-456D-A108-663B8DF80B30}" type="slidenum">
              <a:rPr lang="en-US" smtClean="0"/>
              <a:pPr/>
              <a:t>‹#›</a:t>
            </a:fld>
            <a:endParaRPr lang="en-US"/>
          </a:p>
        </p:txBody>
      </p:sp>
    </p:spTree>
    <p:extLst>
      <p:ext uri="{BB962C8B-B14F-4D97-AF65-F5344CB8AC3E}">
        <p14:creationId xmlns:p14="http://schemas.microsoft.com/office/powerpoint/2010/main" val="4166541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rgbClr val="0055A4"/>
        </a:solidFill>
        <a:effectLst/>
      </p:bgPr>
    </p:bg>
    <p:spTree>
      <p:nvGrpSpPr>
        <p:cNvPr id="1" name=""/>
        <p:cNvGrpSpPr/>
        <p:nvPr/>
      </p:nvGrpSpPr>
      <p:grpSpPr>
        <a:xfrm>
          <a:off x="0" y="0"/>
          <a:ext cx="0" cy="0"/>
          <a:chOff x="0" y="0"/>
          <a:chExt cx="0" cy="0"/>
        </a:xfrm>
      </p:grpSpPr>
      <p:pic>
        <p:nvPicPr>
          <p:cNvPr id="8" name="Picture 7" descr="A train at a train station&#10;&#10;Description automatically generated">
            <a:extLst>
              <a:ext uri="{FF2B5EF4-FFF2-40B4-BE49-F238E27FC236}">
                <a16:creationId xmlns:a16="http://schemas.microsoft.com/office/drawing/2014/main" id="{B74326D6-7947-5339-A251-20C3D1D0C5C7}"/>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
                    </a14:imgEffect>
                  </a14:imgLayer>
                </a14:imgProps>
              </a:ext>
              <a:ext uri="{28A0092B-C50C-407E-A947-70E740481C1C}">
                <a14:useLocalDpi xmlns:a14="http://schemas.microsoft.com/office/drawing/2010/main" val="0"/>
              </a:ext>
            </a:extLst>
          </a:blip>
          <a:srcRect t="23947" b="1053"/>
          <a:stretch/>
        </p:blipFill>
        <p:spPr>
          <a:xfrm>
            <a:off x="0" y="0"/>
            <a:ext cx="12192000" cy="6858000"/>
          </a:xfrm>
          <a:prstGeom prst="rect">
            <a:avLst/>
          </a:prstGeom>
        </p:spPr>
      </p:pic>
      <p:pic>
        <p:nvPicPr>
          <p:cNvPr id="11" name="Picture 10" descr="A black and white rectangle&#10;&#10;Description automatically generated">
            <a:extLst>
              <a:ext uri="{FF2B5EF4-FFF2-40B4-BE49-F238E27FC236}">
                <a16:creationId xmlns:a16="http://schemas.microsoft.com/office/drawing/2014/main" id="{D55F2160-3976-2C64-63F4-B4B1DD29924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858384"/>
            <a:ext cx="12192000" cy="2011648"/>
          </a:xfrm>
          <a:prstGeom prst="rect">
            <a:avLst/>
          </a:prstGeom>
          <a:effectLst>
            <a:outerShdw blurRad="50800" dist="38100" dir="13500000" algn="br" rotWithShape="0">
              <a:prstClr val="black">
                <a:alpha val="20000"/>
              </a:prstClr>
            </a:outerShdw>
          </a:effectLst>
        </p:spPr>
      </p:pic>
      <p:sp>
        <p:nvSpPr>
          <p:cNvPr id="2" name="Title 1"/>
          <p:cNvSpPr>
            <a:spLocks noGrp="1"/>
          </p:cNvSpPr>
          <p:nvPr>
            <p:ph type="title"/>
          </p:nvPr>
        </p:nvSpPr>
        <p:spPr>
          <a:noFill/>
        </p:spPr>
        <p:txBody>
          <a:bodyPr>
            <a:normAutofit/>
          </a:bodyPr>
          <a:lstStyle>
            <a:lvl1pPr>
              <a:defRPr sz="3300">
                <a:solidFill>
                  <a:schemeClr val="bg1"/>
                </a:solidFill>
                <a:latin typeface="Segoe UI Black" panose="020B0A02040204020203" pitchFamily="34" charset="0"/>
              </a:defRPr>
            </a:lvl1pPr>
          </a:lstStyle>
          <a:p>
            <a:r>
              <a:rPr lang="en-US"/>
              <a:t>Click to edit Master title style</a:t>
            </a:r>
          </a:p>
        </p:txBody>
      </p:sp>
      <p:sp>
        <p:nvSpPr>
          <p:cNvPr id="3" name="Content Placeholder 2"/>
          <p:cNvSpPr>
            <a:spLocks noGrp="1"/>
          </p:cNvSpPr>
          <p:nvPr>
            <p:ph idx="1"/>
          </p:nvPr>
        </p:nvSpPr>
        <p:spPr>
          <a:noFill/>
        </p:spPr>
        <p:txBody>
          <a:bodyPr>
            <a:normAutofit/>
          </a:bodyPr>
          <a:lstStyle>
            <a:lvl1pPr marL="228600" indent="-228600">
              <a:buFont typeface="Wingdings" panose="05000000000000000000" pitchFamily="2" charset="2"/>
              <a:buChar char="§"/>
              <a:defRPr sz="2000">
                <a:solidFill>
                  <a:schemeClr val="bg1"/>
                </a:solidFill>
              </a:defRPr>
            </a:lvl1pPr>
            <a:lvl2pPr marL="685800" indent="-228600">
              <a:buFont typeface="Wingdings" panose="05000000000000000000" pitchFamily="2" charset="2"/>
              <a:buChar char="§"/>
              <a:defRPr sz="1800">
                <a:solidFill>
                  <a:schemeClr val="bg1"/>
                </a:solidFill>
              </a:defRPr>
            </a:lvl2pPr>
            <a:lvl3pPr marL="1143000" indent="-228600">
              <a:buFont typeface="Wingdings" panose="05000000000000000000" pitchFamily="2" charset="2"/>
              <a:buChar char="§"/>
              <a:defRPr sz="16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8756A8F4-3A1A-4B72-B394-A11362619CAD}" type="datetime1">
              <a:rPr lang="en-US" smtClean="0"/>
              <a:t>11/26/2024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55A4"/>
                </a:solidFill>
              </a:defRPr>
            </a:lvl1pPr>
          </a:lstStyle>
          <a:p>
            <a:fld id="{0D233E8C-AF31-456D-A108-663B8DF80B30}" type="slidenum">
              <a:rPr lang="en-US" smtClean="0"/>
              <a:pPr/>
              <a:t>‹#›</a:t>
            </a:fld>
            <a:endParaRPr lang="en-US"/>
          </a:p>
        </p:txBody>
      </p:sp>
    </p:spTree>
    <p:extLst>
      <p:ext uri="{BB962C8B-B14F-4D97-AF65-F5344CB8AC3E}">
        <p14:creationId xmlns:p14="http://schemas.microsoft.com/office/powerpoint/2010/main" val="2294428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C14BE8-8ADD-0AF7-F740-1971C618D8BF}"/>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82FABC-04C3-7D91-BDCC-4B0B11DF0D41}"/>
              </a:ext>
            </a:extLst>
          </p:cNvPr>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FD445D7-7D22-0DA9-61BD-BEBCB4FBF9AB}"/>
              </a:ext>
            </a:extLst>
          </p:cNvPr>
          <p:cNvSpPr>
            <a:spLocks noGrp="1"/>
          </p:cNvSpPr>
          <p:nvPr>
            <p:ph type="dt" sz="half" idx="10"/>
          </p:nvPr>
        </p:nvSpPr>
        <p:spPr/>
        <p:txBody>
          <a:bodyPr/>
          <a:lstStyle/>
          <a:p>
            <a:fld id="{D022E0B3-B116-4739-A778-3F58720013D2}" type="datetime1">
              <a:rPr lang="en-US" smtClean="0"/>
              <a:t>11/26/2024</a:t>
            </a:fld>
            <a:endParaRPr lang="en-US"/>
          </a:p>
        </p:txBody>
      </p:sp>
      <p:sp>
        <p:nvSpPr>
          <p:cNvPr id="4" name="Footer Placeholder 3">
            <a:extLst>
              <a:ext uri="{FF2B5EF4-FFF2-40B4-BE49-F238E27FC236}">
                <a16:creationId xmlns:a16="http://schemas.microsoft.com/office/drawing/2014/main" id="{9F57D523-1D8A-6B09-8D04-10145AC11A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1B7EC5-362E-3DF2-9558-8D28056D5DD8}"/>
              </a:ext>
            </a:extLst>
          </p:cNvPr>
          <p:cNvSpPr>
            <a:spLocks noGrp="1"/>
          </p:cNvSpPr>
          <p:nvPr>
            <p:ph type="sldNum" sz="quarter" idx="12"/>
          </p:nvPr>
        </p:nvSpPr>
        <p:spPr/>
        <p:txBody>
          <a:bodyPr/>
          <a:lstStyle/>
          <a:p>
            <a:fld id="{0D233E8C-AF31-456D-A108-663B8DF80B30}" type="slidenum">
              <a:rPr lang="en-US" smtClean="0"/>
              <a:t>‹#›</a:t>
            </a:fld>
            <a:endParaRPr lang="en-US"/>
          </a:p>
        </p:txBody>
      </p:sp>
      <p:sp>
        <p:nvSpPr>
          <p:cNvPr id="2" name="TextBox 1">
            <a:extLst>
              <a:ext uri="{FF2B5EF4-FFF2-40B4-BE49-F238E27FC236}">
                <a16:creationId xmlns:a16="http://schemas.microsoft.com/office/drawing/2014/main" id="{A8B00CDE-4308-42B1-A832-C85970316D2F}"/>
              </a:ext>
            </a:extLst>
          </p:cNvPr>
          <p:cNvSpPr txBox="1"/>
          <p:nvPr userDrawn="1"/>
        </p:nvSpPr>
        <p:spPr>
          <a:xfrm rot="16200000">
            <a:off x="-1487451" y="3019354"/>
            <a:ext cx="3576662" cy="353943"/>
          </a:xfrm>
          <a:prstGeom prst="rect">
            <a:avLst/>
          </a:prstGeom>
          <a:noFill/>
        </p:spPr>
        <p:txBody>
          <a:bodyPr wrap="square" lIns="0" tIns="0" rIns="0" bIns="0" rtlCol="0">
            <a:spAutoFit/>
          </a:bodyPr>
          <a:lstStyle/>
          <a:p>
            <a:pPr algn="ctr"/>
            <a:r>
              <a:rPr lang="en-US" sz="2300">
                <a:solidFill>
                  <a:srgbClr val="E6E7E8">
                    <a:alpha val="25000"/>
                  </a:srgbClr>
                </a:solidFill>
              </a:rPr>
              <a:t>UTAH TRANSIT AUTHORITY</a:t>
            </a:r>
          </a:p>
        </p:txBody>
      </p:sp>
    </p:spTree>
    <p:extLst>
      <p:ext uri="{BB962C8B-B14F-4D97-AF65-F5344CB8AC3E}">
        <p14:creationId xmlns:p14="http://schemas.microsoft.com/office/powerpoint/2010/main" val="3750909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Divider - Service Changes">
    <p:bg>
      <p:bgPr>
        <a:solidFill>
          <a:srgbClr val="0055A4"/>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8DA9BA-8D76-2E48-2E3A-AE91631DA524}"/>
              </a:ext>
            </a:extLst>
          </p:cNvPr>
          <p:cNvSpPr/>
          <p:nvPr userDrawn="1"/>
        </p:nvSpPr>
        <p:spPr>
          <a:xfrm>
            <a:off x="0" y="0"/>
            <a:ext cx="12192000" cy="6858000"/>
          </a:xfrm>
          <a:prstGeom prst="rect">
            <a:avLst/>
          </a:prstGeom>
          <a:gradFill flip="none" rotWithShape="1">
            <a:gsLst>
              <a:gs pos="0">
                <a:srgbClr val="1976D2">
                  <a:lumMod val="89000"/>
                </a:srgbClr>
              </a:gs>
              <a:gs pos="23000">
                <a:srgbClr val="1976D2">
                  <a:lumMod val="89000"/>
                </a:srgbClr>
              </a:gs>
              <a:gs pos="69000">
                <a:srgbClr val="1976D2">
                  <a:lumMod val="75000"/>
                </a:srgbClr>
              </a:gs>
              <a:gs pos="97000">
                <a:srgbClr val="1976D2">
                  <a:lumMod val="7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B35376-A1BA-FB92-E2AC-2DB1325193F5}"/>
              </a:ext>
            </a:extLst>
          </p:cNvPr>
          <p:cNvSpPr>
            <a:spLocks noGrp="1"/>
          </p:cNvSpPr>
          <p:nvPr>
            <p:ph type="title"/>
          </p:nvPr>
        </p:nvSpPr>
        <p:spPr>
          <a:xfrm>
            <a:off x="839788" y="1974889"/>
            <a:ext cx="6173754" cy="2514600"/>
          </a:xfrm>
        </p:spPr>
        <p:txBody>
          <a:bodyPr anchor="ctr" anchorCtr="0">
            <a:noAutofit/>
          </a:bodyPr>
          <a:lstStyle>
            <a:lvl1pPr>
              <a:defRPr sz="5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F17B63AD-09AB-C65C-04CF-5BA18883DE03}"/>
              </a:ext>
            </a:extLst>
          </p:cNvPr>
          <p:cNvSpPr>
            <a:spLocks noGrp="1"/>
          </p:cNvSpPr>
          <p:nvPr>
            <p:ph type="body" sz="half" idx="2"/>
          </p:nvPr>
        </p:nvSpPr>
        <p:spPr>
          <a:xfrm>
            <a:off x="839788" y="4719656"/>
            <a:ext cx="3932237" cy="703263"/>
          </a:xfrm>
        </p:spPr>
        <p:txBody>
          <a:bodyPr>
            <a:normAutofit/>
          </a:bodyPr>
          <a:lstStyle>
            <a:lvl1pPr marL="0" indent="0">
              <a:buNone/>
              <a:defRPr sz="1200">
                <a:solidFill>
                  <a:schemeClr val="bg1"/>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hidden="1">
            <a:extLst>
              <a:ext uri="{FF2B5EF4-FFF2-40B4-BE49-F238E27FC236}">
                <a16:creationId xmlns:a16="http://schemas.microsoft.com/office/drawing/2014/main" id="{1B73EC02-7379-371B-1CB0-5928206162FB}"/>
              </a:ext>
            </a:extLst>
          </p:cNvPr>
          <p:cNvSpPr>
            <a:spLocks noGrp="1"/>
          </p:cNvSpPr>
          <p:nvPr>
            <p:ph type="dt" sz="half" idx="10"/>
          </p:nvPr>
        </p:nvSpPr>
        <p:spPr/>
        <p:txBody>
          <a:bodyPr/>
          <a:lstStyle/>
          <a:p>
            <a:fld id="{416D0AC3-37F5-4949-BB4D-4B708C2C00E2}" type="datetime1">
              <a:rPr lang="en-US" smtClean="0"/>
              <a:t>11/26/2024</a:t>
            </a:fld>
            <a:endParaRPr lang="en-US"/>
          </a:p>
        </p:txBody>
      </p:sp>
      <p:sp>
        <p:nvSpPr>
          <p:cNvPr id="6" name="Footer Placeholder 5" hidden="1">
            <a:extLst>
              <a:ext uri="{FF2B5EF4-FFF2-40B4-BE49-F238E27FC236}">
                <a16:creationId xmlns:a16="http://schemas.microsoft.com/office/drawing/2014/main" id="{00F60AB2-9C3B-A28D-A3EE-6E80C9EB1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AB6578-FDEC-247E-94C1-32F16895941A}"/>
              </a:ext>
            </a:extLst>
          </p:cNvPr>
          <p:cNvSpPr>
            <a:spLocks noGrp="1"/>
          </p:cNvSpPr>
          <p:nvPr>
            <p:ph type="sldNum" sz="quarter" idx="12"/>
          </p:nvPr>
        </p:nvSpPr>
        <p:spPr/>
        <p:txBody>
          <a:bodyPr/>
          <a:lstStyle>
            <a:lvl1pPr algn="ctr">
              <a:defRPr>
                <a:solidFill>
                  <a:srgbClr val="0055A4"/>
                </a:solidFill>
              </a:defRPr>
            </a:lvl1pPr>
          </a:lstStyle>
          <a:p>
            <a:fld id="{27F80E31-2CDF-4D43-A783-DABF46EACB8C}" type="slidenum">
              <a:rPr lang="en-US" smtClean="0"/>
              <a:pPr/>
              <a:t>‹#›</a:t>
            </a:fld>
            <a:endParaRPr lang="en-US"/>
          </a:p>
        </p:txBody>
      </p:sp>
      <p:grpSp>
        <p:nvGrpSpPr>
          <p:cNvPr id="8" name="Group 7">
            <a:extLst>
              <a:ext uri="{FF2B5EF4-FFF2-40B4-BE49-F238E27FC236}">
                <a16:creationId xmlns:a16="http://schemas.microsoft.com/office/drawing/2014/main" id="{5BC25830-D1ED-C428-3510-683C0C9EA64E}"/>
              </a:ext>
            </a:extLst>
          </p:cNvPr>
          <p:cNvGrpSpPr/>
          <p:nvPr userDrawn="1"/>
        </p:nvGrpSpPr>
        <p:grpSpPr>
          <a:xfrm>
            <a:off x="839788" y="4568710"/>
            <a:ext cx="2997957" cy="11431"/>
            <a:chOff x="1313580" y="4500919"/>
            <a:chExt cx="2997957" cy="11431"/>
          </a:xfrm>
        </p:grpSpPr>
        <p:sp>
          <p:nvSpPr>
            <p:cNvPr id="9" name="Shape 1036">
              <a:extLst>
                <a:ext uri="{FF2B5EF4-FFF2-40B4-BE49-F238E27FC236}">
                  <a16:creationId xmlns:a16="http://schemas.microsoft.com/office/drawing/2014/main" id="{D2E3DF45-6579-28E0-E544-045EC06055FB}"/>
                </a:ext>
              </a:extLst>
            </p:cNvPr>
            <p:cNvSpPr/>
            <p:nvPr/>
          </p:nvSpPr>
          <p:spPr>
            <a:xfrm>
              <a:off x="1313580" y="4500919"/>
              <a:ext cx="1085850" cy="1"/>
            </a:xfrm>
            <a:prstGeom prst="line">
              <a:avLst/>
            </a:prstGeom>
            <a:noFill/>
            <a:ln w="25400" cap="flat">
              <a:solidFill>
                <a:schemeClr val="bg1"/>
              </a:solidFill>
              <a:prstDash val="solid"/>
              <a:miter lim="800000"/>
            </a:ln>
            <a:effectLst/>
          </p:spPr>
          <p:txBody>
            <a:bodyPr wrap="square" lIns="45719" tIns="45719" rIns="45719" bIns="45719" numCol="1" anchor="t">
              <a:noAutofit/>
            </a:bodyPr>
            <a:lstStyle/>
            <a:p>
              <a:endParaRPr>
                <a:solidFill>
                  <a:schemeClr val="bg1"/>
                </a:solidFill>
              </a:endParaRPr>
            </a:p>
          </p:txBody>
        </p:sp>
        <p:sp>
          <p:nvSpPr>
            <p:cNvPr id="10" name="Shape 1037">
              <a:extLst>
                <a:ext uri="{FF2B5EF4-FFF2-40B4-BE49-F238E27FC236}">
                  <a16:creationId xmlns:a16="http://schemas.microsoft.com/office/drawing/2014/main" id="{7114B4D1-417C-F6D7-B516-DB79FD4BDBD7}"/>
                </a:ext>
              </a:extLst>
            </p:cNvPr>
            <p:cNvSpPr/>
            <p:nvPr/>
          </p:nvSpPr>
          <p:spPr>
            <a:xfrm>
              <a:off x="1313580" y="4512350"/>
              <a:ext cx="2997957" cy="0"/>
            </a:xfrm>
            <a:prstGeom prst="line">
              <a:avLst/>
            </a:prstGeom>
            <a:noFill/>
            <a:ln w="9525" cap="flat">
              <a:solidFill>
                <a:schemeClr val="bg1"/>
              </a:solidFill>
              <a:prstDash val="solid"/>
              <a:miter lim="800000"/>
            </a:ln>
            <a:effectLst/>
          </p:spPr>
          <p:txBody>
            <a:bodyPr wrap="square" lIns="45719" tIns="45719" rIns="45719" bIns="45719" numCol="1" anchor="t">
              <a:noAutofit/>
            </a:bodyPr>
            <a:lstStyle/>
            <a:p>
              <a:endParaRPr>
                <a:solidFill>
                  <a:schemeClr val="bg1"/>
                </a:solidFill>
              </a:endParaRPr>
            </a:p>
          </p:txBody>
        </p:sp>
      </p:grpSp>
      <p:pic>
        <p:nvPicPr>
          <p:cNvPr id="13" name="Picture 12" descr="A black and white rectangle&#10;&#10;Description automatically generated">
            <a:extLst>
              <a:ext uri="{FF2B5EF4-FFF2-40B4-BE49-F238E27FC236}">
                <a16:creationId xmlns:a16="http://schemas.microsoft.com/office/drawing/2014/main" id="{AF5F2A33-BF86-A2CD-37DF-838584AF26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Tree>
    <p:extLst>
      <p:ext uri="{BB962C8B-B14F-4D97-AF65-F5344CB8AC3E}">
        <p14:creationId xmlns:p14="http://schemas.microsoft.com/office/powerpoint/2010/main" val="356330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E63E8C-DFD8-4A0D-A146-C3BC49117471}" type="datetime1">
              <a:rPr lang="en-US" smtClean="0">
                <a:solidFill>
                  <a:prstClr val="black">
                    <a:tint val="75000"/>
                  </a:prstClr>
                </a:solidFill>
              </a:rPr>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lgn="ctr">
              <a:defRPr>
                <a:solidFill>
                  <a:srgbClr val="0055A4"/>
                </a:solidFill>
              </a:defRPr>
            </a:lvl1pPr>
          </a:lstStyle>
          <a:p>
            <a:fld id="{7443972A-68F0-4EEE-8D44-8247859870C0}" type="slidenum">
              <a:rPr lang="en-US" smtClean="0"/>
              <a:pPr/>
              <a:t>‹#›</a:t>
            </a:fld>
            <a:endParaRPr lang="en-US"/>
          </a:p>
        </p:txBody>
      </p:sp>
    </p:spTree>
    <p:extLst>
      <p:ext uri="{BB962C8B-B14F-4D97-AF65-F5344CB8AC3E}">
        <p14:creationId xmlns:p14="http://schemas.microsoft.com/office/powerpoint/2010/main" val="1725180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35376-A1BA-FB92-E2AC-2DB1325193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68E6F0-05CB-A3B4-F6C0-E3A5BBD4A4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7B63AD-09AB-C65C-04CF-5BA18883DE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3EC02-7379-371B-1CB0-5928206162FB}"/>
              </a:ext>
            </a:extLst>
          </p:cNvPr>
          <p:cNvSpPr>
            <a:spLocks noGrp="1"/>
          </p:cNvSpPr>
          <p:nvPr>
            <p:ph type="dt" sz="half" idx="10"/>
          </p:nvPr>
        </p:nvSpPr>
        <p:spPr/>
        <p:txBody>
          <a:bodyPr/>
          <a:lstStyle/>
          <a:p>
            <a:fld id="{DFE1B5AB-1F4B-456F-9E16-C08501E54A63}" type="datetime1">
              <a:rPr lang="en-US" smtClean="0"/>
              <a:t>11/26/2024</a:t>
            </a:fld>
            <a:endParaRPr lang="en-US"/>
          </a:p>
        </p:txBody>
      </p:sp>
      <p:sp>
        <p:nvSpPr>
          <p:cNvPr id="6" name="Footer Placeholder 5">
            <a:extLst>
              <a:ext uri="{FF2B5EF4-FFF2-40B4-BE49-F238E27FC236}">
                <a16:creationId xmlns:a16="http://schemas.microsoft.com/office/drawing/2014/main" id="{00F60AB2-9C3B-A28D-A3EE-6E80C9EB1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AB6578-FDEC-247E-94C1-32F16895941A}"/>
              </a:ext>
            </a:extLst>
          </p:cNvPr>
          <p:cNvSpPr>
            <a:spLocks noGrp="1"/>
          </p:cNvSpPr>
          <p:nvPr>
            <p:ph type="sldNum" sz="quarter" idx="12"/>
          </p:nvPr>
        </p:nvSpPr>
        <p:spPr/>
        <p:txBody>
          <a:bodyPr/>
          <a:lstStyle>
            <a:lvl1pPr algn="ctr">
              <a:defRPr>
                <a:solidFill>
                  <a:srgbClr val="0055A4"/>
                </a:solidFill>
              </a:defRPr>
            </a:lvl1pPr>
          </a:lstStyle>
          <a:p>
            <a:fld id="{27F80E31-2CDF-4D43-A783-DABF46EACB8C}" type="slidenum">
              <a:rPr lang="en-US" smtClean="0"/>
              <a:pPr/>
              <a:t>‹#›</a:t>
            </a:fld>
            <a:endParaRPr lang="en-US"/>
          </a:p>
        </p:txBody>
      </p:sp>
    </p:spTree>
    <p:extLst>
      <p:ext uri="{BB962C8B-B14F-4D97-AF65-F5344CB8AC3E}">
        <p14:creationId xmlns:p14="http://schemas.microsoft.com/office/powerpoint/2010/main" val="4073038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rgbClr val="0055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35376-A1BA-FB92-E2AC-2DB1325193F5}"/>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C68E6F0-05CB-A3B4-F6C0-E3A5BBD4A496}"/>
              </a:ext>
            </a:extLst>
          </p:cNvPr>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7B63AD-09AB-C65C-04CF-5BA18883DE03}"/>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3EC02-7379-371B-1CB0-5928206162FB}"/>
              </a:ext>
            </a:extLst>
          </p:cNvPr>
          <p:cNvSpPr>
            <a:spLocks noGrp="1"/>
          </p:cNvSpPr>
          <p:nvPr>
            <p:ph type="dt" sz="half" idx="10"/>
          </p:nvPr>
        </p:nvSpPr>
        <p:spPr/>
        <p:txBody>
          <a:bodyPr/>
          <a:lstStyle/>
          <a:p>
            <a:fld id="{416D0AC3-37F5-4949-BB4D-4B708C2C00E2}" type="datetime1">
              <a:rPr lang="en-US" smtClean="0"/>
              <a:t>11/26/2024</a:t>
            </a:fld>
            <a:endParaRPr lang="en-US"/>
          </a:p>
        </p:txBody>
      </p:sp>
      <p:sp>
        <p:nvSpPr>
          <p:cNvPr id="6" name="Footer Placeholder 5">
            <a:extLst>
              <a:ext uri="{FF2B5EF4-FFF2-40B4-BE49-F238E27FC236}">
                <a16:creationId xmlns:a16="http://schemas.microsoft.com/office/drawing/2014/main" id="{00F60AB2-9C3B-A28D-A3EE-6E80C9EB1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AB6578-FDEC-247E-94C1-32F16895941A}"/>
              </a:ext>
            </a:extLst>
          </p:cNvPr>
          <p:cNvSpPr>
            <a:spLocks noGrp="1"/>
          </p:cNvSpPr>
          <p:nvPr>
            <p:ph type="sldNum" sz="quarter" idx="12"/>
          </p:nvPr>
        </p:nvSpPr>
        <p:spPr/>
        <p:txBody>
          <a:bodyPr/>
          <a:lstStyle>
            <a:lvl1pPr algn="ctr">
              <a:defRPr>
                <a:solidFill>
                  <a:srgbClr val="0055A4"/>
                </a:solidFill>
              </a:defRPr>
            </a:lvl1pPr>
          </a:lstStyle>
          <a:p>
            <a:fld id="{27F80E31-2CDF-4D43-A783-DABF46EACB8C}" type="slidenum">
              <a:rPr lang="en-US" smtClean="0"/>
              <a:pPr/>
              <a:t>‹#›</a:t>
            </a:fld>
            <a:endParaRPr lang="en-US"/>
          </a:p>
        </p:txBody>
      </p:sp>
    </p:spTree>
    <p:extLst>
      <p:ext uri="{BB962C8B-B14F-4D97-AF65-F5344CB8AC3E}">
        <p14:creationId xmlns:p14="http://schemas.microsoft.com/office/powerpoint/2010/main" val="444402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Service Changes - detailed">
    <p:bg>
      <p:bgPr>
        <a:solidFill>
          <a:srgbClr val="0055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35376-A1BA-FB92-E2AC-2DB1325193F5}"/>
              </a:ext>
            </a:extLst>
          </p:cNvPr>
          <p:cNvSpPr>
            <a:spLocks noGrp="1"/>
          </p:cNvSpPr>
          <p:nvPr>
            <p:ph type="title"/>
          </p:nvPr>
        </p:nvSpPr>
        <p:spPr>
          <a:xfrm>
            <a:off x="623150"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C68E6F0-05CB-A3B4-F6C0-E3A5BBD4A496}"/>
              </a:ext>
            </a:extLst>
          </p:cNvPr>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7B63AD-09AB-C65C-04CF-5BA18883DE03}"/>
              </a:ext>
            </a:extLst>
          </p:cNvPr>
          <p:cNvSpPr>
            <a:spLocks noGrp="1"/>
          </p:cNvSpPr>
          <p:nvPr>
            <p:ph type="body" sz="half" idx="2"/>
          </p:nvPr>
        </p:nvSpPr>
        <p:spPr>
          <a:xfrm>
            <a:off x="623150"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3EC02-7379-371B-1CB0-5928206162FB}"/>
              </a:ext>
            </a:extLst>
          </p:cNvPr>
          <p:cNvSpPr>
            <a:spLocks noGrp="1"/>
          </p:cNvSpPr>
          <p:nvPr>
            <p:ph type="dt" sz="half" idx="10"/>
          </p:nvPr>
        </p:nvSpPr>
        <p:spPr/>
        <p:txBody>
          <a:bodyPr/>
          <a:lstStyle/>
          <a:p>
            <a:fld id="{416D0AC3-37F5-4949-BB4D-4B708C2C00E2}" type="datetime1">
              <a:rPr lang="en-US" smtClean="0"/>
              <a:t>11/26/2024</a:t>
            </a:fld>
            <a:endParaRPr lang="en-US"/>
          </a:p>
        </p:txBody>
      </p:sp>
      <p:sp>
        <p:nvSpPr>
          <p:cNvPr id="6" name="Footer Placeholder 5">
            <a:extLst>
              <a:ext uri="{FF2B5EF4-FFF2-40B4-BE49-F238E27FC236}">
                <a16:creationId xmlns:a16="http://schemas.microsoft.com/office/drawing/2014/main" id="{00F60AB2-9C3B-A28D-A3EE-6E80C9EB1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AB6578-FDEC-247E-94C1-32F16895941A}"/>
              </a:ext>
            </a:extLst>
          </p:cNvPr>
          <p:cNvSpPr>
            <a:spLocks noGrp="1"/>
          </p:cNvSpPr>
          <p:nvPr>
            <p:ph type="sldNum" sz="quarter" idx="12"/>
          </p:nvPr>
        </p:nvSpPr>
        <p:spPr/>
        <p:txBody>
          <a:bodyPr/>
          <a:lstStyle>
            <a:lvl1pPr algn="ctr">
              <a:defRPr>
                <a:solidFill>
                  <a:srgbClr val="0055A4"/>
                </a:solidFill>
              </a:defRPr>
            </a:lvl1pPr>
          </a:lstStyle>
          <a:p>
            <a:fld id="{27F80E31-2CDF-4D43-A783-DABF46EACB8C}" type="slidenum">
              <a:rPr lang="en-US" smtClean="0"/>
              <a:pPr/>
              <a:t>‹#›</a:t>
            </a:fld>
            <a:endParaRPr lang="en-US"/>
          </a:p>
        </p:txBody>
      </p:sp>
      <p:sp>
        <p:nvSpPr>
          <p:cNvPr id="8" name="Rectangle 7">
            <a:extLst>
              <a:ext uri="{FF2B5EF4-FFF2-40B4-BE49-F238E27FC236}">
                <a16:creationId xmlns:a16="http://schemas.microsoft.com/office/drawing/2014/main" id="{1935B382-464A-690F-12DE-5571CC2687ED}"/>
              </a:ext>
            </a:extLst>
          </p:cNvPr>
          <p:cNvSpPr>
            <a:spLocks noGrp="1" noRot="1" noMove="1" noResize="1" noEditPoints="1" noAdjustHandles="1" noChangeArrowheads="1" noChangeShapeType="1"/>
          </p:cNvSpPr>
          <p:nvPr userDrawn="1"/>
        </p:nvSpPr>
        <p:spPr>
          <a:xfrm>
            <a:off x="4997302" y="0"/>
            <a:ext cx="719469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rectangle&#10;&#10;Description automatically generated">
            <a:extLst>
              <a:ext uri="{FF2B5EF4-FFF2-40B4-BE49-F238E27FC236}">
                <a16:creationId xmlns:a16="http://schemas.microsoft.com/office/drawing/2014/main" id="{1ACF614E-390F-83C5-69E0-255B72942CE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Tree>
    <p:extLst>
      <p:ext uri="{BB962C8B-B14F-4D97-AF65-F5344CB8AC3E}">
        <p14:creationId xmlns:p14="http://schemas.microsoft.com/office/powerpoint/2010/main" val="2621671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 Service Changes">
    <p:bg>
      <p:bgPr>
        <a:solidFill>
          <a:srgbClr val="0055A4"/>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8DA9BA-8D76-2E48-2E3A-AE91631DA524}"/>
              </a:ext>
            </a:extLst>
          </p:cNvPr>
          <p:cNvSpPr/>
          <p:nvPr userDrawn="1"/>
        </p:nvSpPr>
        <p:spPr>
          <a:xfrm>
            <a:off x="0" y="0"/>
            <a:ext cx="12192000" cy="6858000"/>
          </a:xfrm>
          <a:prstGeom prst="rect">
            <a:avLst/>
          </a:prstGeom>
          <a:gradFill flip="none" rotWithShape="1">
            <a:gsLst>
              <a:gs pos="0">
                <a:srgbClr val="1976D2">
                  <a:lumMod val="89000"/>
                </a:srgbClr>
              </a:gs>
              <a:gs pos="23000">
                <a:srgbClr val="1976D2">
                  <a:lumMod val="89000"/>
                </a:srgbClr>
              </a:gs>
              <a:gs pos="69000">
                <a:srgbClr val="1976D2">
                  <a:lumMod val="75000"/>
                </a:srgbClr>
              </a:gs>
              <a:gs pos="97000">
                <a:srgbClr val="1976D2">
                  <a:lumMod val="7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B35376-A1BA-FB92-E2AC-2DB1325193F5}"/>
              </a:ext>
            </a:extLst>
          </p:cNvPr>
          <p:cNvSpPr>
            <a:spLocks noGrp="1"/>
          </p:cNvSpPr>
          <p:nvPr>
            <p:ph type="title"/>
          </p:nvPr>
        </p:nvSpPr>
        <p:spPr>
          <a:xfrm>
            <a:off x="839788" y="1974889"/>
            <a:ext cx="6173754" cy="2514600"/>
          </a:xfrm>
        </p:spPr>
        <p:txBody>
          <a:bodyPr anchor="b" anchorCtr="0">
            <a:noAutofit/>
          </a:bodyPr>
          <a:lstStyle>
            <a:lvl1pPr>
              <a:defRPr sz="5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F17B63AD-09AB-C65C-04CF-5BA18883DE03}"/>
              </a:ext>
            </a:extLst>
          </p:cNvPr>
          <p:cNvSpPr>
            <a:spLocks noGrp="1"/>
          </p:cNvSpPr>
          <p:nvPr>
            <p:ph type="body" sz="half" idx="2"/>
          </p:nvPr>
        </p:nvSpPr>
        <p:spPr>
          <a:xfrm>
            <a:off x="839788" y="4719656"/>
            <a:ext cx="3932237" cy="703263"/>
          </a:xfrm>
        </p:spPr>
        <p:txBody>
          <a:bodyPr>
            <a:normAutofit/>
          </a:bodyPr>
          <a:lstStyle>
            <a:lvl1pPr marL="0" indent="0">
              <a:buNone/>
              <a:defRPr sz="1200">
                <a:solidFill>
                  <a:schemeClr val="bg1"/>
                </a:solidFill>
                <a:latin typeface="Segoe UI Semilight" panose="020B0402040204020203" pitchFamily="34" charset="0"/>
                <a:cs typeface="Segoe UI Semilight" panose="020B04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hidden="1">
            <a:extLst>
              <a:ext uri="{FF2B5EF4-FFF2-40B4-BE49-F238E27FC236}">
                <a16:creationId xmlns:a16="http://schemas.microsoft.com/office/drawing/2014/main" id="{1B73EC02-7379-371B-1CB0-5928206162FB}"/>
              </a:ext>
            </a:extLst>
          </p:cNvPr>
          <p:cNvSpPr>
            <a:spLocks noGrp="1"/>
          </p:cNvSpPr>
          <p:nvPr>
            <p:ph type="dt" sz="half" idx="10"/>
          </p:nvPr>
        </p:nvSpPr>
        <p:spPr/>
        <p:txBody>
          <a:bodyPr/>
          <a:lstStyle/>
          <a:p>
            <a:fld id="{416D0AC3-37F5-4949-BB4D-4B708C2C00E2}" type="datetime1">
              <a:rPr lang="en-US" smtClean="0"/>
              <a:t>11/26/2024</a:t>
            </a:fld>
            <a:endParaRPr lang="en-US"/>
          </a:p>
        </p:txBody>
      </p:sp>
      <p:sp>
        <p:nvSpPr>
          <p:cNvPr id="6" name="Footer Placeholder 5" hidden="1">
            <a:extLst>
              <a:ext uri="{FF2B5EF4-FFF2-40B4-BE49-F238E27FC236}">
                <a16:creationId xmlns:a16="http://schemas.microsoft.com/office/drawing/2014/main" id="{00F60AB2-9C3B-A28D-A3EE-6E80C9EB1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AB6578-FDEC-247E-94C1-32F16895941A}"/>
              </a:ext>
            </a:extLst>
          </p:cNvPr>
          <p:cNvSpPr>
            <a:spLocks noGrp="1"/>
          </p:cNvSpPr>
          <p:nvPr>
            <p:ph type="sldNum" sz="quarter" idx="12"/>
          </p:nvPr>
        </p:nvSpPr>
        <p:spPr/>
        <p:txBody>
          <a:bodyPr/>
          <a:lstStyle>
            <a:lvl1pPr algn="ctr">
              <a:defRPr>
                <a:solidFill>
                  <a:srgbClr val="0055A4"/>
                </a:solidFill>
              </a:defRPr>
            </a:lvl1pPr>
          </a:lstStyle>
          <a:p>
            <a:fld id="{27F80E31-2CDF-4D43-A783-DABF46EACB8C}" type="slidenum">
              <a:rPr lang="en-US" smtClean="0"/>
              <a:pPr/>
              <a:t>‹#›</a:t>
            </a:fld>
            <a:endParaRPr lang="en-US"/>
          </a:p>
        </p:txBody>
      </p:sp>
      <p:grpSp>
        <p:nvGrpSpPr>
          <p:cNvPr id="8" name="Group 7">
            <a:extLst>
              <a:ext uri="{FF2B5EF4-FFF2-40B4-BE49-F238E27FC236}">
                <a16:creationId xmlns:a16="http://schemas.microsoft.com/office/drawing/2014/main" id="{5BC25830-D1ED-C428-3510-683C0C9EA64E}"/>
              </a:ext>
            </a:extLst>
          </p:cNvPr>
          <p:cNvGrpSpPr/>
          <p:nvPr userDrawn="1"/>
        </p:nvGrpSpPr>
        <p:grpSpPr>
          <a:xfrm>
            <a:off x="839788" y="4568710"/>
            <a:ext cx="2997957" cy="11431"/>
            <a:chOff x="1313580" y="4500919"/>
            <a:chExt cx="2997957" cy="11431"/>
          </a:xfrm>
        </p:grpSpPr>
        <p:sp>
          <p:nvSpPr>
            <p:cNvPr id="9" name="Shape 1036">
              <a:extLst>
                <a:ext uri="{FF2B5EF4-FFF2-40B4-BE49-F238E27FC236}">
                  <a16:creationId xmlns:a16="http://schemas.microsoft.com/office/drawing/2014/main" id="{D2E3DF45-6579-28E0-E544-045EC06055FB}"/>
                </a:ext>
              </a:extLst>
            </p:cNvPr>
            <p:cNvSpPr/>
            <p:nvPr/>
          </p:nvSpPr>
          <p:spPr>
            <a:xfrm>
              <a:off x="1313580" y="4500919"/>
              <a:ext cx="1085850" cy="1"/>
            </a:xfrm>
            <a:prstGeom prst="line">
              <a:avLst/>
            </a:prstGeom>
            <a:noFill/>
            <a:ln w="25400" cap="flat">
              <a:solidFill>
                <a:schemeClr val="bg1"/>
              </a:solidFill>
              <a:prstDash val="solid"/>
              <a:miter lim="800000"/>
            </a:ln>
            <a:effectLst/>
          </p:spPr>
          <p:txBody>
            <a:bodyPr wrap="square" lIns="45719" tIns="45719" rIns="45719" bIns="45719" numCol="1" anchor="t">
              <a:noAutofit/>
            </a:bodyPr>
            <a:lstStyle/>
            <a:p>
              <a:endParaRPr>
                <a:solidFill>
                  <a:schemeClr val="bg1"/>
                </a:solidFill>
              </a:endParaRPr>
            </a:p>
          </p:txBody>
        </p:sp>
        <p:sp>
          <p:nvSpPr>
            <p:cNvPr id="10" name="Shape 1037">
              <a:extLst>
                <a:ext uri="{FF2B5EF4-FFF2-40B4-BE49-F238E27FC236}">
                  <a16:creationId xmlns:a16="http://schemas.microsoft.com/office/drawing/2014/main" id="{7114B4D1-417C-F6D7-B516-DB79FD4BDBD7}"/>
                </a:ext>
              </a:extLst>
            </p:cNvPr>
            <p:cNvSpPr/>
            <p:nvPr/>
          </p:nvSpPr>
          <p:spPr>
            <a:xfrm>
              <a:off x="1313580" y="4512350"/>
              <a:ext cx="2997957" cy="0"/>
            </a:xfrm>
            <a:prstGeom prst="line">
              <a:avLst/>
            </a:prstGeom>
            <a:noFill/>
            <a:ln w="9525" cap="flat">
              <a:solidFill>
                <a:schemeClr val="bg1"/>
              </a:solidFill>
              <a:prstDash val="solid"/>
              <a:miter lim="800000"/>
            </a:ln>
            <a:effectLst/>
          </p:spPr>
          <p:txBody>
            <a:bodyPr wrap="square" lIns="45719" tIns="45719" rIns="45719" bIns="45719" numCol="1" anchor="t">
              <a:noAutofit/>
            </a:bodyPr>
            <a:lstStyle/>
            <a:p>
              <a:endParaRPr>
                <a:solidFill>
                  <a:schemeClr val="bg1"/>
                </a:solidFill>
              </a:endParaRPr>
            </a:p>
          </p:txBody>
        </p:sp>
      </p:grpSp>
      <p:pic>
        <p:nvPicPr>
          <p:cNvPr id="13" name="Picture 12" descr="A black and white rectangle&#10;&#10;Description automatically generated">
            <a:extLst>
              <a:ext uri="{FF2B5EF4-FFF2-40B4-BE49-F238E27FC236}">
                <a16:creationId xmlns:a16="http://schemas.microsoft.com/office/drawing/2014/main" id="{AF5F2A33-BF86-A2CD-37DF-838584AF26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Tree>
    <p:extLst>
      <p:ext uri="{BB962C8B-B14F-4D97-AF65-F5344CB8AC3E}">
        <p14:creationId xmlns:p14="http://schemas.microsoft.com/office/powerpoint/2010/main" val="129462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8289471-B468-148D-C0DA-58AE925408AA}"/>
              </a:ext>
            </a:extLst>
          </p:cNvPr>
          <p:cNvSpPr/>
          <p:nvPr userDrawn="1"/>
        </p:nvSpPr>
        <p:spPr>
          <a:xfrm>
            <a:off x="723900" y="353093"/>
            <a:ext cx="10790322" cy="5811838"/>
          </a:xfrm>
          <a:prstGeom prst="roundRect">
            <a:avLst>
              <a:gd name="adj" fmla="val 433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p>
        </p:txBody>
      </p:sp>
      <p:pic>
        <p:nvPicPr>
          <p:cNvPr id="9" name="Picture 8" descr="A black and white rectangle&#10;&#10;Description automatically generated">
            <a:extLst>
              <a:ext uri="{FF2B5EF4-FFF2-40B4-BE49-F238E27FC236}">
                <a16:creationId xmlns:a16="http://schemas.microsoft.com/office/drawing/2014/main" id="{965796AF-4120-4130-A856-76D4869A02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20000"/>
              </a:prstClr>
            </a:outerShdw>
          </a:effectLst>
        </p:spPr>
      </p:pic>
      <p:sp>
        <p:nvSpPr>
          <p:cNvPr id="2" name="Title 1"/>
          <p:cNvSpPr>
            <a:spLocks noGrp="1"/>
          </p:cNvSpPr>
          <p:nvPr>
            <p:ph type="title"/>
          </p:nvPr>
        </p:nvSpPr>
        <p:spPr/>
        <p:txBody>
          <a:bodyPr>
            <a:normAutofit/>
          </a:bodyPr>
          <a:lstStyle>
            <a:lvl1pPr>
              <a:defRPr sz="3300">
                <a:solidFill>
                  <a:srgbClr val="0055A4"/>
                </a:solidFill>
                <a:latin typeface="Segoe UI Black" panose="020B0A02040204020203" pitchFamily="34"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228600" indent="-228600">
              <a:buFont typeface="Wingdings" panose="05000000000000000000" pitchFamily="2" charset="2"/>
              <a:buChar char="§"/>
              <a:defRPr sz="2000">
                <a:solidFill>
                  <a:srgbClr val="0055A4"/>
                </a:solidFill>
              </a:defRPr>
            </a:lvl1pPr>
            <a:lvl2pPr marL="685800" indent="-228600">
              <a:buFont typeface="Wingdings" panose="05000000000000000000" pitchFamily="2" charset="2"/>
              <a:buChar char="§"/>
              <a:defRPr sz="1800">
                <a:solidFill>
                  <a:srgbClr val="0055A4"/>
                </a:solidFill>
              </a:defRPr>
            </a:lvl2pPr>
            <a:lvl3pPr marL="1143000" indent="-228600">
              <a:buFont typeface="Wingdings" panose="05000000000000000000" pitchFamily="2" charset="2"/>
              <a:buChar char="§"/>
              <a:defRPr sz="1600">
                <a:solidFill>
                  <a:srgbClr val="0055A4"/>
                </a:solidFill>
              </a:defRPr>
            </a:lvl3pPr>
            <a:lvl4pPr marL="1600200" indent="-228600">
              <a:buFont typeface="Wingdings" panose="05000000000000000000" pitchFamily="2" charset="2"/>
              <a:buChar char="§"/>
              <a:defRPr sz="1400">
                <a:solidFill>
                  <a:srgbClr val="0055A4"/>
                </a:solidFill>
              </a:defRPr>
            </a:lvl4pPr>
            <a:lvl5pPr marL="2057400" indent="-228600">
              <a:buFont typeface="Wingdings" panose="05000000000000000000" pitchFamily="2" charset="2"/>
              <a:buChar char="§"/>
              <a:defRPr sz="1400">
                <a:solidFill>
                  <a:srgbClr val="0055A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504907"/>
            <a:ext cx="2743200" cy="365125"/>
          </a:xfrm>
        </p:spPr>
        <p:txBody>
          <a:bodyPr/>
          <a:lstStyle>
            <a:lvl1pPr>
              <a:defRPr sz="1050"/>
            </a:lvl1pPr>
          </a:lstStyle>
          <a:p>
            <a:fld id="{6DD63072-9CB4-42F9-9BCB-9630EFB7092A}" type="datetime1">
              <a:rPr lang="en-US" smtClean="0"/>
              <a:t>11/26/2024</a:t>
            </a:fld>
            <a:endParaRPr lang="en-US"/>
          </a:p>
        </p:txBody>
      </p:sp>
      <p:sp>
        <p:nvSpPr>
          <p:cNvPr id="5" name="Footer Placeholder 4"/>
          <p:cNvSpPr>
            <a:spLocks noGrp="1"/>
          </p:cNvSpPr>
          <p:nvPr>
            <p:ph type="ftr" sz="quarter" idx="11"/>
          </p:nvPr>
        </p:nvSpPr>
        <p:spPr>
          <a:xfrm>
            <a:off x="4038600" y="6504907"/>
            <a:ext cx="4114800" cy="365125"/>
          </a:xfrm>
        </p:spPr>
        <p:txBody>
          <a:bodyPr/>
          <a:lstStyle>
            <a:lvl1pPr>
              <a:defRPr sz="1050"/>
            </a:lvl1pPr>
          </a:lstStyle>
          <a:p>
            <a:endParaRPr lang="en-US"/>
          </a:p>
        </p:txBody>
      </p:sp>
      <p:sp>
        <p:nvSpPr>
          <p:cNvPr id="6" name="Slide Number Placeholder 5"/>
          <p:cNvSpPr>
            <a:spLocks noGrp="1"/>
          </p:cNvSpPr>
          <p:nvPr>
            <p:ph type="sldNum" sz="quarter" idx="12"/>
          </p:nvPr>
        </p:nvSpPr>
        <p:spPr>
          <a:xfrm>
            <a:off x="8610600" y="6504907"/>
            <a:ext cx="2743200" cy="365125"/>
          </a:xfrm>
        </p:spPr>
        <p:txBody>
          <a:bodyPr/>
          <a:lstStyle>
            <a:lvl1pPr algn="ctr">
              <a:defRPr sz="1050">
                <a:solidFill>
                  <a:srgbClr val="0055A4"/>
                </a:solidFill>
              </a:defRPr>
            </a:lvl1pPr>
          </a:lstStyle>
          <a:p>
            <a:fld id="{0D233E8C-AF31-456D-A108-663B8DF80B30}" type="slidenum">
              <a:rPr lang="en-US" smtClean="0"/>
              <a:pPr/>
              <a:t>‹#›</a:t>
            </a:fld>
            <a:endParaRPr lang="en-US"/>
          </a:p>
        </p:txBody>
      </p:sp>
    </p:spTree>
    <p:extLst>
      <p:ext uri="{BB962C8B-B14F-4D97-AF65-F5344CB8AC3E}">
        <p14:creationId xmlns:p14="http://schemas.microsoft.com/office/powerpoint/2010/main" val="988681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0055A4"/>
        </a:solidFill>
        <a:effectLst/>
      </p:bgPr>
    </p:bg>
    <p:spTree>
      <p:nvGrpSpPr>
        <p:cNvPr id="1" name=""/>
        <p:cNvGrpSpPr/>
        <p:nvPr/>
      </p:nvGrpSpPr>
      <p:grpSpPr>
        <a:xfrm>
          <a:off x="0" y="0"/>
          <a:ext cx="0" cy="0"/>
          <a:chOff x="0" y="0"/>
          <a:chExt cx="0" cy="0"/>
        </a:xfrm>
      </p:grpSpPr>
      <p:pic>
        <p:nvPicPr>
          <p:cNvPr id="11" name="Picture 10" descr="A black and white rectangle&#10;&#10;Description automatically generated">
            <a:extLst>
              <a:ext uri="{FF2B5EF4-FFF2-40B4-BE49-F238E27FC236}">
                <a16:creationId xmlns:a16="http://schemas.microsoft.com/office/drawing/2014/main" id="{D55F2160-3976-2C64-63F4-B4B1DD299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58384"/>
            <a:ext cx="12192000" cy="2011648"/>
          </a:xfrm>
          <a:prstGeom prst="rect">
            <a:avLst/>
          </a:prstGeom>
          <a:effectLst>
            <a:outerShdw blurRad="50800" dist="38100" dir="13500000" algn="br" rotWithShape="0">
              <a:prstClr val="black">
                <a:alpha val="20000"/>
              </a:prstClr>
            </a:outerShdw>
          </a:effectLst>
        </p:spPr>
      </p:pic>
      <p:sp>
        <p:nvSpPr>
          <p:cNvPr id="2" name="Title 1"/>
          <p:cNvSpPr>
            <a:spLocks noGrp="1"/>
          </p:cNvSpPr>
          <p:nvPr>
            <p:ph type="title"/>
          </p:nvPr>
        </p:nvSpPr>
        <p:spPr/>
        <p:txBody>
          <a:bodyPr>
            <a:normAutofit/>
          </a:bodyPr>
          <a:lstStyle>
            <a:lvl1pPr>
              <a:defRPr sz="3300">
                <a:solidFill>
                  <a:schemeClr val="bg1"/>
                </a:solidFill>
                <a:latin typeface="Segoe UI Black" panose="020B0A02040204020203" pitchFamily="34"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228600" indent="-228600">
              <a:buFont typeface="Wingdings" panose="05000000000000000000" pitchFamily="2" charset="2"/>
              <a:buChar char="§"/>
              <a:defRPr sz="2000">
                <a:solidFill>
                  <a:schemeClr val="bg1"/>
                </a:solidFill>
              </a:defRPr>
            </a:lvl1pPr>
            <a:lvl2pPr marL="685800" indent="-228600">
              <a:buFont typeface="Wingdings" panose="05000000000000000000" pitchFamily="2" charset="2"/>
              <a:buChar char="§"/>
              <a:defRPr sz="1800">
                <a:solidFill>
                  <a:schemeClr val="bg1"/>
                </a:solidFill>
              </a:defRPr>
            </a:lvl2pPr>
            <a:lvl3pPr marL="1143000" indent="-228600">
              <a:buFont typeface="Wingdings" panose="05000000000000000000" pitchFamily="2" charset="2"/>
              <a:buChar char="§"/>
              <a:defRPr sz="16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CFF5B1B2-7288-4012-B0C2-88CC4E844C6D}" type="datetime1">
              <a:rPr lang="en-US" smtClean="0"/>
              <a:t>11/26/2024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lgn="ctr">
              <a:defRPr>
                <a:solidFill>
                  <a:srgbClr val="0055A4"/>
                </a:solidFill>
              </a:defRPr>
            </a:lvl1pPr>
          </a:lstStyle>
          <a:p>
            <a:fld id="{0D233E8C-AF31-456D-A108-663B8DF80B30}" type="slidenum">
              <a:rPr lang="en-US" smtClean="0"/>
              <a:pPr/>
              <a:t>‹#›</a:t>
            </a:fld>
            <a:endParaRPr lang="en-US"/>
          </a:p>
        </p:txBody>
      </p:sp>
    </p:spTree>
    <p:extLst>
      <p:ext uri="{BB962C8B-B14F-4D97-AF65-F5344CB8AC3E}">
        <p14:creationId xmlns:p14="http://schemas.microsoft.com/office/powerpoint/2010/main" val="8815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C14BE8-8ADD-0AF7-F740-1971C618D8BF}"/>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82FABC-04C3-7D91-BDCC-4B0B11DF0D41}"/>
              </a:ext>
            </a:extLst>
          </p:cNvPr>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FD445D7-7D22-0DA9-61BD-BEBCB4FBF9AB}"/>
              </a:ext>
            </a:extLst>
          </p:cNvPr>
          <p:cNvSpPr>
            <a:spLocks noGrp="1"/>
          </p:cNvSpPr>
          <p:nvPr>
            <p:ph type="dt" sz="half" idx="10"/>
          </p:nvPr>
        </p:nvSpPr>
        <p:spPr/>
        <p:txBody>
          <a:bodyPr/>
          <a:lstStyle/>
          <a:p>
            <a:fld id="{1EE4D402-D673-4094-8440-EF0A0B990996}" type="datetime1">
              <a:rPr lang="en-US" smtClean="0"/>
              <a:t>11/26/2024</a:t>
            </a:fld>
            <a:endParaRPr lang="en-US"/>
          </a:p>
        </p:txBody>
      </p:sp>
      <p:sp>
        <p:nvSpPr>
          <p:cNvPr id="4" name="Footer Placeholder 3">
            <a:extLst>
              <a:ext uri="{FF2B5EF4-FFF2-40B4-BE49-F238E27FC236}">
                <a16:creationId xmlns:a16="http://schemas.microsoft.com/office/drawing/2014/main" id="{9F57D523-1D8A-6B09-8D04-10145AC11A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1B7EC5-362E-3DF2-9558-8D28056D5DD8}"/>
              </a:ext>
            </a:extLst>
          </p:cNvPr>
          <p:cNvSpPr>
            <a:spLocks noGrp="1"/>
          </p:cNvSpPr>
          <p:nvPr>
            <p:ph type="sldNum" sz="quarter" idx="12"/>
          </p:nvPr>
        </p:nvSpPr>
        <p:spPr/>
        <p:txBody>
          <a:bodyPr/>
          <a:lstStyle>
            <a:lvl1pPr algn="ctr">
              <a:defRPr>
                <a:solidFill>
                  <a:srgbClr val="0055A4"/>
                </a:solidFill>
              </a:defRPr>
            </a:lvl1pPr>
          </a:lstStyle>
          <a:p>
            <a:fld id="{0D233E8C-AF31-456D-A108-663B8DF80B30}" type="slidenum">
              <a:rPr lang="en-US" smtClean="0"/>
              <a:pPr/>
              <a:t>‹#›</a:t>
            </a:fld>
            <a:endParaRPr lang="en-US"/>
          </a:p>
        </p:txBody>
      </p:sp>
      <p:sp>
        <p:nvSpPr>
          <p:cNvPr id="2" name="TextBox 1">
            <a:extLst>
              <a:ext uri="{FF2B5EF4-FFF2-40B4-BE49-F238E27FC236}">
                <a16:creationId xmlns:a16="http://schemas.microsoft.com/office/drawing/2014/main" id="{A8B00CDE-4308-42B1-A832-C85970316D2F}"/>
              </a:ext>
            </a:extLst>
          </p:cNvPr>
          <p:cNvSpPr txBox="1"/>
          <p:nvPr userDrawn="1"/>
        </p:nvSpPr>
        <p:spPr>
          <a:xfrm rot="16200000">
            <a:off x="-1487451" y="3019354"/>
            <a:ext cx="3576662" cy="353943"/>
          </a:xfrm>
          <a:prstGeom prst="rect">
            <a:avLst/>
          </a:prstGeom>
          <a:noFill/>
        </p:spPr>
        <p:txBody>
          <a:bodyPr wrap="square" lIns="0" tIns="0" rIns="0" bIns="0" rtlCol="0">
            <a:spAutoFit/>
          </a:bodyPr>
          <a:lstStyle/>
          <a:p>
            <a:pPr algn="ctr"/>
            <a:r>
              <a:rPr lang="en-US" sz="2300">
                <a:solidFill>
                  <a:srgbClr val="E6E7E8">
                    <a:alpha val="25000"/>
                  </a:srgbClr>
                </a:solidFill>
              </a:rPr>
              <a:t>UTAH TRANSIT AUTHORITY</a:t>
            </a:r>
          </a:p>
        </p:txBody>
      </p:sp>
    </p:spTree>
    <p:extLst>
      <p:ext uri="{BB962C8B-B14F-4D97-AF65-F5344CB8AC3E}">
        <p14:creationId xmlns:p14="http://schemas.microsoft.com/office/powerpoint/2010/main" val="4288201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black and white rectangle&#10;&#10;Description automatically generated">
            <a:extLst>
              <a:ext uri="{FF2B5EF4-FFF2-40B4-BE49-F238E27FC236}">
                <a16:creationId xmlns:a16="http://schemas.microsoft.com/office/drawing/2014/main" id="{AB47A6D1-6D66-A611-0FEF-1BA1DACFD20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CC0EE1-5BF4-4DBF-977D-6303697D584E}" type="datetime1">
              <a:rPr lang="en-US" smtClean="0"/>
              <a:t>11/26/2024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ctr">
              <a:defRPr sz="1200">
                <a:solidFill>
                  <a:srgbClr val="0055A4"/>
                </a:solidFill>
              </a:defRPr>
            </a:lvl1pPr>
          </a:lstStyle>
          <a:p>
            <a:fld id="{0D233E8C-AF31-456D-A108-663B8DF80B30}" type="slidenum">
              <a:rPr lang="en-US" smtClean="0"/>
              <a:pPr/>
              <a:t>‹#›</a:t>
            </a:fld>
            <a:endParaRPr lang="en-US"/>
          </a:p>
        </p:txBody>
      </p:sp>
      <p:sp>
        <p:nvSpPr>
          <p:cNvPr id="7" name="TextBox 6">
            <a:extLst>
              <a:ext uri="{FF2B5EF4-FFF2-40B4-BE49-F238E27FC236}">
                <a16:creationId xmlns:a16="http://schemas.microsoft.com/office/drawing/2014/main" id="{F5F7A2EB-98A2-D3E3-7828-81D7AC085AF6}"/>
              </a:ext>
            </a:extLst>
          </p:cNvPr>
          <p:cNvSpPr txBox="1"/>
          <p:nvPr userDrawn="1"/>
        </p:nvSpPr>
        <p:spPr>
          <a:xfrm rot="16200000">
            <a:off x="-1487451" y="3019354"/>
            <a:ext cx="3576662" cy="353943"/>
          </a:xfrm>
          <a:prstGeom prst="rect">
            <a:avLst/>
          </a:prstGeom>
          <a:noFill/>
        </p:spPr>
        <p:txBody>
          <a:bodyPr wrap="square" lIns="0" tIns="0" rIns="0" bIns="0" rtlCol="0">
            <a:spAutoFit/>
          </a:bodyPr>
          <a:lstStyle/>
          <a:p>
            <a:pPr algn="ctr"/>
            <a:r>
              <a:rPr lang="en-US" sz="2300">
                <a:solidFill>
                  <a:srgbClr val="DADCDE">
                    <a:alpha val="49804"/>
                  </a:srgbClr>
                </a:solidFill>
              </a:rPr>
              <a:t>UTAH TRANSIT AUTHORITY</a:t>
            </a:r>
          </a:p>
        </p:txBody>
      </p:sp>
    </p:spTree>
    <p:extLst>
      <p:ext uri="{BB962C8B-B14F-4D97-AF65-F5344CB8AC3E}">
        <p14:creationId xmlns:p14="http://schemas.microsoft.com/office/powerpoint/2010/main" val="724212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73" r:id="rId5"/>
    <p:sldLayoutId id="2147483671" r:id="rId6"/>
    <p:sldLayoutId id="2147483653" r:id="rId7"/>
    <p:sldLayoutId id="2147483652" r:id="rId8"/>
    <p:sldLayoutId id="2147483651" r:id="rId9"/>
    <p:sldLayoutId id="2147483670" r:id="rId10"/>
  </p:sldLayoutIdLst>
  <p:hf hdr="0" ftr="0" dt="0"/>
  <p:txStyles>
    <p:titleStyle>
      <a:lvl1pPr algn="l" defTabSz="914400" rtl="0" eaLnBrk="1" latinLnBrk="0" hangingPunct="1">
        <a:lnSpc>
          <a:spcPct val="90000"/>
        </a:lnSpc>
        <a:spcBef>
          <a:spcPct val="0"/>
        </a:spcBef>
        <a:buNone/>
        <a:defRPr sz="3300" kern="1200">
          <a:solidFill>
            <a:srgbClr val="0055A4"/>
          </a:solidFill>
          <a:latin typeface="Segoe UI Black" panose="020B0A02040204020203" pitchFamily="34" charset="0"/>
          <a:ea typeface="+mj-ea"/>
          <a:cs typeface="+mj-cs"/>
        </a:defRPr>
      </a:lvl1pPr>
    </p:titleStyle>
    <p:bodyStyle>
      <a:lvl1pPr marL="228600" indent="-228600" algn="l" defTabSz="914400" rtl="0" eaLnBrk="1" latinLnBrk="0" hangingPunct="1">
        <a:lnSpc>
          <a:spcPct val="90000"/>
        </a:lnSpc>
        <a:spcBef>
          <a:spcPts val="2400"/>
        </a:spcBef>
        <a:buFont typeface="Wingdings" panose="05000000000000000000" pitchFamily="2" charset="2"/>
        <a:buChar char="§"/>
        <a:defRPr sz="2000" kern="1200">
          <a:solidFill>
            <a:srgbClr val="0055A4"/>
          </a:solidFill>
          <a:latin typeface="+mn-lt"/>
          <a:ea typeface="+mn-ea"/>
          <a:cs typeface="+mn-cs"/>
        </a:defRPr>
      </a:lvl1pPr>
      <a:lvl2pPr marL="685800" indent="-228600" algn="l" defTabSz="914400" rtl="0" eaLnBrk="1" latinLnBrk="0" hangingPunct="1">
        <a:lnSpc>
          <a:spcPct val="90000"/>
        </a:lnSpc>
        <a:spcBef>
          <a:spcPts val="2400"/>
        </a:spcBef>
        <a:buFont typeface="Wingdings" panose="05000000000000000000" pitchFamily="2" charset="2"/>
        <a:buChar char="§"/>
        <a:defRPr sz="1800" kern="1200">
          <a:solidFill>
            <a:srgbClr val="0055A4"/>
          </a:solidFill>
          <a:latin typeface="+mn-lt"/>
          <a:ea typeface="+mn-ea"/>
          <a:cs typeface="+mn-cs"/>
        </a:defRPr>
      </a:lvl2pPr>
      <a:lvl3pPr marL="1143000" indent="-228600" algn="l" defTabSz="914400" rtl="0" eaLnBrk="1" latinLnBrk="0" hangingPunct="1">
        <a:lnSpc>
          <a:spcPct val="90000"/>
        </a:lnSpc>
        <a:spcBef>
          <a:spcPts val="2400"/>
        </a:spcBef>
        <a:buFont typeface="Wingdings" panose="05000000000000000000" pitchFamily="2" charset="2"/>
        <a:buChar char="§"/>
        <a:defRPr sz="1600" kern="1200">
          <a:solidFill>
            <a:srgbClr val="0055A4"/>
          </a:solidFill>
          <a:latin typeface="+mn-lt"/>
          <a:ea typeface="+mn-ea"/>
          <a:cs typeface="+mn-cs"/>
        </a:defRPr>
      </a:lvl3pPr>
      <a:lvl4pPr marL="1600200" indent="-228600" algn="l" defTabSz="914400" rtl="0" eaLnBrk="1" latinLnBrk="0" hangingPunct="1">
        <a:lnSpc>
          <a:spcPct val="90000"/>
        </a:lnSpc>
        <a:spcBef>
          <a:spcPts val="2400"/>
        </a:spcBef>
        <a:buFont typeface="Wingdings" panose="05000000000000000000" pitchFamily="2" charset="2"/>
        <a:buChar char="§"/>
        <a:defRPr sz="1400" kern="1200">
          <a:solidFill>
            <a:srgbClr val="0055A4"/>
          </a:solidFill>
          <a:latin typeface="+mn-lt"/>
          <a:ea typeface="+mn-ea"/>
          <a:cs typeface="+mn-cs"/>
        </a:defRPr>
      </a:lvl4pPr>
      <a:lvl5pPr marL="2057400" indent="-228600" algn="l" defTabSz="914400" rtl="0" eaLnBrk="1" latinLnBrk="0" hangingPunct="1">
        <a:lnSpc>
          <a:spcPct val="90000"/>
        </a:lnSpc>
        <a:spcBef>
          <a:spcPts val="2400"/>
        </a:spcBef>
        <a:buFont typeface="Wingdings" panose="05000000000000000000" pitchFamily="2" charset="2"/>
        <a:buChar char="§"/>
        <a:defRPr sz="1400" kern="1200">
          <a:solidFill>
            <a:srgbClr val="0055A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black and white rectangle&#10;&#10;Description automatically generated">
            <a:extLst>
              <a:ext uri="{FF2B5EF4-FFF2-40B4-BE49-F238E27FC236}">
                <a16:creationId xmlns:a16="http://schemas.microsoft.com/office/drawing/2014/main" id="{AB47A6D1-6D66-A611-0FEF-1BA1DACFD20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209F0F-0576-4E58-B6CA-29EA61EE3501}" type="datetime1">
              <a:rPr lang="en-US" smtClean="0"/>
              <a:t>11/26/2024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ctr">
              <a:defRPr sz="1200">
                <a:solidFill>
                  <a:srgbClr val="0055A4"/>
                </a:solidFill>
              </a:defRPr>
            </a:lvl1pPr>
          </a:lstStyle>
          <a:p>
            <a:fld id="{0D233E8C-AF31-456D-A108-663B8DF80B30}" type="slidenum">
              <a:rPr lang="en-US" smtClean="0"/>
              <a:pPr/>
              <a:t>‹#›</a:t>
            </a:fld>
            <a:endParaRPr lang="en-US"/>
          </a:p>
        </p:txBody>
      </p:sp>
      <p:sp>
        <p:nvSpPr>
          <p:cNvPr id="7" name="TextBox 6">
            <a:extLst>
              <a:ext uri="{FF2B5EF4-FFF2-40B4-BE49-F238E27FC236}">
                <a16:creationId xmlns:a16="http://schemas.microsoft.com/office/drawing/2014/main" id="{F5F7A2EB-98A2-D3E3-7828-81D7AC085AF6}"/>
              </a:ext>
            </a:extLst>
          </p:cNvPr>
          <p:cNvSpPr txBox="1"/>
          <p:nvPr userDrawn="1"/>
        </p:nvSpPr>
        <p:spPr>
          <a:xfrm rot="16200000">
            <a:off x="-1487451" y="3019354"/>
            <a:ext cx="3576662" cy="353943"/>
          </a:xfrm>
          <a:prstGeom prst="rect">
            <a:avLst/>
          </a:prstGeom>
          <a:noFill/>
        </p:spPr>
        <p:txBody>
          <a:bodyPr wrap="square" lIns="0" tIns="0" rIns="0" bIns="0" rtlCol="0">
            <a:spAutoFit/>
          </a:bodyPr>
          <a:lstStyle/>
          <a:p>
            <a:pPr algn="ctr"/>
            <a:r>
              <a:rPr lang="en-US" sz="2300">
                <a:solidFill>
                  <a:srgbClr val="DADCDE">
                    <a:alpha val="49804"/>
                  </a:srgbClr>
                </a:solidFill>
              </a:rPr>
              <a:t>UTAH TRANSIT AUTHORITY</a:t>
            </a:r>
          </a:p>
        </p:txBody>
      </p:sp>
    </p:spTree>
    <p:extLst>
      <p:ext uri="{BB962C8B-B14F-4D97-AF65-F5344CB8AC3E}">
        <p14:creationId xmlns:p14="http://schemas.microsoft.com/office/powerpoint/2010/main" val="36927331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2" r:id="rId13"/>
    <p:sldLayoutId id="2147483674" r:id="rId14"/>
  </p:sldLayoutIdLst>
  <p:hf hdr="0" ftr="0" dt="0"/>
  <p:txStyles>
    <p:titleStyle>
      <a:lvl1pPr algn="l" defTabSz="914400" rtl="0" eaLnBrk="1" latinLnBrk="0" hangingPunct="1">
        <a:lnSpc>
          <a:spcPct val="90000"/>
        </a:lnSpc>
        <a:spcBef>
          <a:spcPct val="0"/>
        </a:spcBef>
        <a:buNone/>
        <a:defRPr sz="3300" kern="1200">
          <a:solidFill>
            <a:srgbClr val="0055A4"/>
          </a:solidFill>
          <a:latin typeface="Segoe UI Black" panose="020B0A02040204020203" pitchFamily="34" charset="0"/>
          <a:ea typeface="+mj-ea"/>
          <a:cs typeface="+mj-cs"/>
        </a:defRPr>
      </a:lvl1pPr>
    </p:titleStyle>
    <p:bodyStyle>
      <a:lvl1pPr marL="228600" indent="-228600" algn="l" defTabSz="914400" rtl="0" eaLnBrk="1" latinLnBrk="0" hangingPunct="1">
        <a:lnSpc>
          <a:spcPct val="90000"/>
        </a:lnSpc>
        <a:spcBef>
          <a:spcPts val="2400"/>
        </a:spcBef>
        <a:buFont typeface="Wingdings" panose="05000000000000000000" pitchFamily="2" charset="2"/>
        <a:buChar char="§"/>
        <a:defRPr sz="2000" kern="1200">
          <a:solidFill>
            <a:srgbClr val="0055A4"/>
          </a:solidFill>
          <a:latin typeface="+mn-lt"/>
          <a:ea typeface="+mn-ea"/>
          <a:cs typeface="+mn-cs"/>
        </a:defRPr>
      </a:lvl1pPr>
      <a:lvl2pPr marL="685800" indent="-228600" algn="l" defTabSz="914400" rtl="0" eaLnBrk="1" latinLnBrk="0" hangingPunct="1">
        <a:lnSpc>
          <a:spcPct val="90000"/>
        </a:lnSpc>
        <a:spcBef>
          <a:spcPts val="2400"/>
        </a:spcBef>
        <a:buFont typeface="Wingdings" panose="05000000000000000000" pitchFamily="2" charset="2"/>
        <a:buChar char="§"/>
        <a:defRPr sz="1800" kern="1200">
          <a:solidFill>
            <a:srgbClr val="0055A4"/>
          </a:solidFill>
          <a:latin typeface="+mn-lt"/>
          <a:ea typeface="+mn-ea"/>
          <a:cs typeface="+mn-cs"/>
        </a:defRPr>
      </a:lvl2pPr>
      <a:lvl3pPr marL="1143000" indent="-228600" algn="l" defTabSz="914400" rtl="0" eaLnBrk="1" latinLnBrk="0" hangingPunct="1">
        <a:lnSpc>
          <a:spcPct val="90000"/>
        </a:lnSpc>
        <a:spcBef>
          <a:spcPts val="2400"/>
        </a:spcBef>
        <a:buFont typeface="Wingdings" panose="05000000000000000000" pitchFamily="2" charset="2"/>
        <a:buChar char="§"/>
        <a:defRPr sz="1600" kern="1200">
          <a:solidFill>
            <a:srgbClr val="0055A4"/>
          </a:solidFill>
          <a:latin typeface="+mn-lt"/>
          <a:ea typeface="+mn-ea"/>
          <a:cs typeface="+mn-cs"/>
        </a:defRPr>
      </a:lvl3pPr>
      <a:lvl4pPr marL="1600200" indent="-228600" algn="l" defTabSz="914400" rtl="0" eaLnBrk="1" latinLnBrk="0" hangingPunct="1">
        <a:lnSpc>
          <a:spcPct val="90000"/>
        </a:lnSpc>
        <a:spcBef>
          <a:spcPts val="2400"/>
        </a:spcBef>
        <a:buFont typeface="Wingdings" panose="05000000000000000000" pitchFamily="2" charset="2"/>
        <a:buChar char="§"/>
        <a:defRPr sz="1400" kern="1200">
          <a:solidFill>
            <a:srgbClr val="0055A4"/>
          </a:solidFill>
          <a:latin typeface="+mn-lt"/>
          <a:ea typeface="+mn-ea"/>
          <a:cs typeface="+mn-cs"/>
        </a:defRPr>
      </a:lvl4pPr>
      <a:lvl5pPr marL="2057400" indent="-228600" algn="l" defTabSz="914400" rtl="0" eaLnBrk="1" latinLnBrk="0" hangingPunct="1">
        <a:lnSpc>
          <a:spcPct val="90000"/>
        </a:lnSpc>
        <a:spcBef>
          <a:spcPts val="2400"/>
        </a:spcBef>
        <a:buFont typeface="Wingdings" panose="05000000000000000000" pitchFamily="2" charset="2"/>
        <a:buChar char="§"/>
        <a:defRPr sz="1400" kern="1200">
          <a:solidFill>
            <a:srgbClr val="0055A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3.png"/><Relationship Id="rId3" Type="http://schemas.microsoft.com/office/2018/10/relationships/comments" Target="../comments/modernComment_C6E_CC4DF8CB.xml"/><Relationship Id="rId7" Type="http://schemas.openxmlformats.org/officeDocument/2006/relationships/image" Target="../media/image22.sv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3.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2.svg"/><Relationship Id="rId11" Type="http://schemas.openxmlformats.org/officeDocument/2006/relationships/image" Target="../media/image40.png"/><Relationship Id="rId5" Type="http://schemas.openxmlformats.org/officeDocument/2006/relationships/image" Target="../media/image21.png"/><Relationship Id="rId10" Type="http://schemas.openxmlformats.org/officeDocument/2006/relationships/image" Target="../media/image39.svg"/><Relationship Id="rId4" Type="http://schemas.openxmlformats.org/officeDocument/2006/relationships/image" Target="../media/image35.svg"/><Relationship Id="rId9" Type="http://schemas.openxmlformats.org/officeDocument/2006/relationships/image" Target="../media/image38.png"/><Relationship Id="rId14" Type="http://schemas.openxmlformats.org/officeDocument/2006/relationships/image" Target="../media/image14.sv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4.svg"/><Relationship Id="rId3" Type="http://schemas.openxmlformats.org/officeDocument/2006/relationships/image" Target="../media/image42.png"/><Relationship Id="rId7" Type="http://schemas.openxmlformats.org/officeDocument/2006/relationships/image" Target="../media/image22.svg"/><Relationship Id="rId12"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17.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4.sv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44.svg"/><Relationship Id="rId11" Type="http://schemas.openxmlformats.org/officeDocument/2006/relationships/image" Target="../media/image45.png"/><Relationship Id="rId5" Type="http://schemas.openxmlformats.org/officeDocument/2006/relationships/image" Target="../media/image43.png"/><Relationship Id="rId10" Type="http://schemas.openxmlformats.org/officeDocument/2006/relationships/image" Target="../media/image26.svg"/><Relationship Id="rId4" Type="http://schemas.openxmlformats.org/officeDocument/2006/relationships/image" Target="../media/image35.sv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4.sv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44.svg"/><Relationship Id="rId11" Type="http://schemas.openxmlformats.org/officeDocument/2006/relationships/image" Target="../media/image53.png"/><Relationship Id="rId5" Type="http://schemas.openxmlformats.org/officeDocument/2006/relationships/image" Target="../media/image43.png"/><Relationship Id="rId10" Type="http://schemas.openxmlformats.org/officeDocument/2006/relationships/image" Target="../media/image26.svg"/><Relationship Id="rId4" Type="http://schemas.openxmlformats.org/officeDocument/2006/relationships/image" Target="../media/image35.svg"/><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4.svg"/><Relationship Id="rId3" Type="http://schemas.openxmlformats.org/officeDocument/2006/relationships/image" Target="../media/image54.png"/><Relationship Id="rId7" Type="http://schemas.openxmlformats.org/officeDocument/2006/relationships/image" Target="../media/image44.svg"/><Relationship Id="rId12"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43.png"/><Relationship Id="rId11" Type="http://schemas.openxmlformats.org/officeDocument/2006/relationships/image" Target="../media/image26.svg"/><Relationship Id="rId5" Type="http://schemas.openxmlformats.org/officeDocument/2006/relationships/image" Target="../media/image35.svg"/><Relationship Id="rId10" Type="http://schemas.openxmlformats.org/officeDocument/2006/relationships/image" Target="../media/image25.png"/><Relationship Id="rId4" Type="http://schemas.openxmlformats.org/officeDocument/2006/relationships/image" Target="../media/image34.png"/><Relationship Id="rId9" Type="http://schemas.openxmlformats.org/officeDocument/2006/relationships/image" Target="../media/image37.sv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4.svg"/><Relationship Id="rId3" Type="http://schemas.openxmlformats.org/officeDocument/2006/relationships/image" Target="../media/image55.png"/><Relationship Id="rId7" Type="http://schemas.openxmlformats.org/officeDocument/2006/relationships/image" Target="../media/image44.svg"/><Relationship Id="rId12"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43.png"/><Relationship Id="rId11" Type="http://schemas.openxmlformats.org/officeDocument/2006/relationships/image" Target="../media/image26.svg"/><Relationship Id="rId5" Type="http://schemas.openxmlformats.org/officeDocument/2006/relationships/image" Target="../media/image35.svg"/><Relationship Id="rId10" Type="http://schemas.openxmlformats.org/officeDocument/2006/relationships/image" Target="../media/image25.png"/><Relationship Id="rId4" Type="http://schemas.openxmlformats.org/officeDocument/2006/relationships/image" Target="../media/image34.png"/><Relationship Id="rId9" Type="http://schemas.openxmlformats.org/officeDocument/2006/relationships/image" Target="../media/image37.svg"/></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png"/><Relationship Id="rId7" Type="http://schemas.microsoft.com/office/2007/relationships/hdphoto" Target="../media/hdphoto3.wdp"/><Relationship Id="rId12"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svg"/><Relationship Id="rId4" Type="http://schemas.microsoft.com/office/2007/relationships/hdphoto" Target="../media/hdphoto2.wdp"/><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22.svg"/><Relationship Id="rId11" Type="http://schemas.openxmlformats.org/officeDocument/2006/relationships/image" Target="../media/image57.png"/><Relationship Id="rId5" Type="http://schemas.openxmlformats.org/officeDocument/2006/relationships/image" Target="../media/image21.png"/><Relationship Id="rId10" Type="http://schemas.openxmlformats.org/officeDocument/2006/relationships/image" Target="../media/image39.svg"/><Relationship Id="rId4" Type="http://schemas.openxmlformats.org/officeDocument/2006/relationships/image" Target="../media/image20.svg"/><Relationship Id="rId9"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4.svg"/><Relationship Id="rId3" Type="http://schemas.openxmlformats.org/officeDocument/2006/relationships/image" Target="../media/image19.png"/><Relationship Id="rId7" Type="http://schemas.openxmlformats.org/officeDocument/2006/relationships/image" Target="../media/image36.png"/><Relationship Id="rId12"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22.svg"/><Relationship Id="rId11" Type="http://schemas.openxmlformats.org/officeDocument/2006/relationships/image" Target="../media/image72.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microsoft.com/office/2018/10/relationships/comments" Target="../comments/modernComment_CC6_6B49569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3.png"/><Relationship Id="rId3" Type="http://schemas.openxmlformats.org/officeDocument/2006/relationships/image" Target="../media/image19.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22.svg"/><Relationship Id="rId11" Type="http://schemas.openxmlformats.org/officeDocument/2006/relationships/image" Target="../media/image83.png"/><Relationship Id="rId5" Type="http://schemas.openxmlformats.org/officeDocument/2006/relationships/image" Target="../media/image21.png"/><Relationship Id="rId10" Type="http://schemas.openxmlformats.org/officeDocument/2006/relationships/image" Target="../media/image39.svg"/><Relationship Id="rId4" Type="http://schemas.openxmlformats.org/officeDocument/2006/relationships/image" Target="../media/image20.svg"/><Relationship Id="rId9" Type="http://schemas.openxmlformats.org/officeDocument/2006/relationships/image" Target="../media/image38.png"/><Relationship Id="rId14" Type="http://schemas.openxmlformats.org/officeDocument/2006/relationships/image" Target="../media/image14.svg"/></Relationships>
</file>

<file path=ppt/slides/_rels/slide5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3.png"/><Relationship Id="rId3" Type="http://schemas.openxmlformats.org/officeDocument/2006/relationships/image" Target="../media/image34.png"/><Relationship Id="rId7" Type="http://schemas.openxmlformats.org/officeDocument/2006/relationships/image" Target="../media/image23.png"/><Relationship Id="rId12"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22.svg"/><Relationship Id="rId11" Type="http://schemas.openxmlformats.org/officeDocument/2006/relationships/image" Target="../media/image84.png"/><Relationship Id="rId5" Type="http://schemas.openxmlformats.org/officeDocument/2006/relationships/image" Target="../media/image21.png"/><Relationship Id="rId10" Type="http://schemas.openxmlformats.org/officeDocument/2006/relationships/image" Target="../media/image39.svg"/><Relationship Id="rId4" Type="http://schemas.openxmlformats.org/officeDocument/2006/relationships/image" Target="../media/image35.svg"/><Relationship Id="rId9" Type="http://schemas.openxmlformats.org/officeDocument/2006/relationships/image" Target="../media/image38.png"/><Relationship Id="rId14" Type="http://schemas.openxmlformats.org/officeDocument/2006/relationships/image" Target="../media/image14.svg"/></Relationships>
</file>

<file path=ppt/slides/_rels/slide56.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4.svg"/><Relationship Id="rId3" Type="http://schemas.openxmlformats.org/officeDocument/2006/relationships/image" Target="../media/image34.png"/><Relationship Id="rId7" Type="http://schemas.openxmlformats.org/officeDocument/2006/relationships/image" Target="../media/image23.png"/><Relationship Id="rId12"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44.svg"/><Relationship Id="rId11" Type="http://schemas.openxmlformats.org/officeDocument/2006/relationships/image" Target="../media/image85.png"/><Relationship Id="rId5" Type="http://schemas.openxmlformats.org/officeDocument/2006/relationships/image" Target="../media/image43.png"/><Relationship Id="rId10" Type="http://schemas.openxmlformats.org/officeDocument/2006/relationships/image" Target="../media/image26.svg"/><Relationship Id="rId4" Type="http://schemas.openxmlformats.org/officeDocument/2006/relationships/image" Target="../media/image35.svg"/><Relationship Id="rId9" Type="http://schemas.openxmlformats.org/officeDocument/2006/relationships/image" Target="../media/image25.png"/></Relationships>
</file>

<file path=ppt/slides/_rels/slide57.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4.sv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22.svg"/><Relationship Id="rId11" Type="http://schemas.openxmlformats.org/officeDocument/2006/relationships/image" Target="../media/image86.png"/><Relationship Id="rId5" Type="http://schemas.openxmlformats.org/officeDocument/2006/relationships/image" Target="../media/image21.png"/><Relationship Id="rId10" Type="http://schemas.openxmlformats.org/officeDocument/2006/relationships/image" Target="../media/image39.svg"/><Relationship Id="rId4" Type="http://schemas.openxmlformats.org/officeDocument/2006/relationships/image" Target="../media/image35.svg"/><Relationship Id="rId9"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4.svg"/><Relationship Id="rId3" Type="http://schemas.openxmlformats.org/officeDocument/2006/relationships/image" Target="../media/image19.png"/><Relationship Id="rId7" Type="http://schemas.openxmlformats.org/officeDocument/2006/relationships/image" Target="../media/image36.png"/><Relationship Id="rId12"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44.svg"/><Relationship Id="rId11" Type="http://schemas.openxmlformats.org/officeDocument/2006/relationships/image" Target="../media/image91.png"/><Relationship Id="rId5" Type="http://schemas.openxmlformats.org/officeDocument/2006/relationships/image" Target="../media/image43.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4.emf"/></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98.jpeg"/></Relationships>
</file>

<file path=ppt/slides/_rels/slide7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hyperlink" Target="mailto:hearingofficer@rideuta.com" TargetMode="External"/><Relationship Id="rId7" Type="http://schemas.openxmlformats.org/officeDocument/2006/relationships/image" Target="../media/image102.sv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 Id="rId9" Type="http://schemas.openxmlformats.org/officeDocument/2006/relationships/image" Target="../media/image104.sv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921889" y="2117787"/>
            <a:ext cx="8345172" cy="1806328"/>
          </a:xfrm>
          <a:noFill/>
        </p:spPr>
        <p:txBody>
          <a:bodyPr anchor="ctr">
            <a:normAutofit/>
          </a:bodyPr>
          <a:lstStyle/>
          <a:p>
            <a:pPr algn="r"/>
            <a:r>
              <a:rPr lang="en-US" sz="3700" spc="50"/>
              <a:t>April 2025 &amp; 2026 Change Days: Proposed Service &amp; Fares Changes​</a:t>
            </a:r>
          </a:p>
        </p:txBody>
      </p:sp>
      <p:sp>
        <p:nvSpPr>
          <p:cNvPr id="3" name="Subtitle 2"/>
          <p:cNvSpPr>
            <a:spLocks noGrp="1"/>
          </p:cNvSpPr>
          <p:nvPr>
            <p:ph type="subTitle" idx="1"/>
          </p:nvPr>
        </p:nvSpPr>
        <p:spPr>
          <a:xfrm>
            <a:off x="8056136" y="5041180"/>
            <a:ext cx="3903965" cy="1399926"/>
          </a:xfrm>
          <a:noFill/>
        </p:spPr>
        <p:txBody>
          <a:bodyPr anchor="ctr">
            <a:normAutofit/>
          </a:bodyPr>
          <a:lstStyle/>
          <a:p>
            <a:pPr algn="l">
              <a:lnSpc>
                <a:spcPct val="100000"/>
              </a:lnSpc>
              <a:spcBef>
                <a:spcPts val="0"/>
              </a:spcBef>
            </a:pPr>
            <a:r>
              <a:rPr lang="en-US" sz="2000" b="1" spc="100"/>
              <a:t>Virtual Public Meeting </a:t>
            </a:r>
          </a:p>
          <a:p>
            <a:pPr algn="l">
              <a:lnSpc>
                <a:spcPct val="100000"/>
              </a:lnSpc>
              <a:spcBef>
                <a:spcPts val="0"/>
              </a:spcBef>
            </a:pPr>
            <a:r>
              <a:rPr lang="en-US" sz="2000" b="1" spc="100">
                <a:cs typeface="Segoe UI"/>
              </a:rPr>
              <a:t>November 20, 2024</a:t>
            </a:r>
          </a:p>
          <a:p>
            <a:pPr algn="l">
              <a:lnSpc>
                <a:spcPct val="100000"/>
              </a:lnSpc>
              <a:spcBef>
                <a:spcPts val="0"/>
              </a:spcBef>
            </a:pPr>
            <a:r>
              <a:rPr lang="en-US" sz="2000" b="1" spc="100">
                <a:cs typeface="Segoe UI"/>
              </a:rPr>
              <a:t>5:30-7pm</a:t>
            </a:r>
            <a:endParaRPr lang="en-US" sz="2000" spc="100">
              <a:cs typeface="Segoe UI"/>
            </a:endParaRPr>
          </a:p>
        </p:txBody>
      </p:sp>
      <p:cxnSp>
        <p:nvCxnSpPr>
          <p:cNvPr id="19" name="Straight Connector 11">
            <a:extLst>
              <a:ext uri="{FF2B5EF4-FFF2-40B4-BE49-F238E27FC236}">
                <a16:creationId xmlns:a16="http://schemas.microsoft.com/office/drawing/2014/main" id="{8AD2EEB5-F5B4-4BDA-8293-9A997C12990F}"/>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V="1">
            <a:off x="7827285" y="5041179"/>
            <a:ext cx="0" cy="1351118"/>
          </a:xfrm>
          <a:prstGeom prst="line">
            <a:avLst/>
          </a:prstGeom>
          <a:ln w="19050">
            <a:solidFill>
              <a:schemeClr val="tx1">
                <a:lumMod val="65000"/>
                <a:lumOff val="35000"/>
                <a:alpha val="8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AF01058D-1F6E-CCD3-5334-229A8DE976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71" y="287648"/>
            <a:ext cx="1332746" cy="355111"/>
          </a:xfrm>
          <a:prstGeom prst="rect">
            <a:avLst/>
          </a:prstGeom>
        </p:spPr>
      </p:pic>
    </p:spTree>
    <p:extLst>
      <p:ext uri="{BB962C8B-B14F-4D97-AF65-F5344CB8AC3E}">
        <p14:creationId xmlns:p14="http://schemas.microsoft.com/office/powerpoint/2010/main" val="4159115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BEC6AA9-A48C-914C-B1D9-96B4C9698F80}"/>
              </a:ext>
            </a:extLst>
          </p:cNvPr>
          <p:cNvSpPr>
            <a:spLocks noGrp="1"/>
          </p:cNvSpPr>
          <p:nvPr>
            <p:ph type="sldNum" sz="quarter" idx="12"/>
          </p:nvPr>
        </p:nvSpPr>
        <p:spPr/>
        <p:txBody>
          <a:bodyPr/>
          <a:lstStyle/>
          <a:p>
            <a:fld id="{7443972A-68F0-4EEE-8D44-8247859870C0}" type="slidenum">
              <a:rPr lang="en-US" smtClean="0"/>
              <a:pPr/>
              <a:t>10</a:t>
            </a:fld>
            <a:endParaRPr lang="en-US"/>
          </a:p>
        </p:txBody>
      </p:sp>
      <p:pic>
        <p:nvPicPr>
          <p:cNvPr id="6" name="Picture 5">
            <a:extLst>
              <a:ext uri="{FF2B5EF4-FFF2-40B4-BE49-F238E27FC236}">
                <a16:creationId xmlns:a16="http://schemas.microsoft.com/office/drawing/2014/main" id="{287A2998-55E1-A36A-0E6E-0E484869FCB9}"/>
              </a:ext>
            </a:extLst>
          </p:cNvPr>
          <p:cNvPicPr>
            <a:picLocks noChangeAspect="1"/>
          </p:cNvPicPr>
          <p:nvPr/>
        </p:nvPicPr>
        <p:blipFill>
          <a:blip r:embed="rId2"/>
          <a:stretch>
            <a:fillRect/>
          </a:stretch>
        </p:blipFill>
        <p:spPr>
          <a:xfrm>
            <a:off x="716086" y="0"/>
            <a:ext cx="10759829" cy="6858000"/>
          </a:xfrm>
          <a:prstGeom prst="rect">
            <a:avLst/>
          </a:prstGeom>
        </p:spPr>
      </p:pic>
    </p:spTree>
    <p:extLst>
      <p:ext uri="{BB962C8B-B14F-4D97-AF65-F5344CB8AC3E}">
        <p14:creationId xmlns:p14="http://schemas.microsoft.com/office/powerpoint/2010/main" val="2886502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E6721C8-B80E-1C30-F905-21AD16F1096C}"/>
              </a:ext>
            </a:extLst>
          </p:cNvPr>
          <p:cNvSpPr>
            <a:spLocks noGrp="1"/>
          </p:cNvSpPr>
          <p:nvPr>
            <p:ph type="sldNum" sz="quarter" idx="12"/>
          </p:nvPr>
        </p:nvSpPr>
        <p:spPr/>
        <p:txBody>
          <a:bodyPr/>
          <a:lstStyle/>
          <a:p>
            <a:fld id="{7443972A-68F0-4EEE-8D44-8247859870C0}" type="slidenum">
              <a:rPr lang="en-US" smtClean="0"/>
              <a:pPr/>
              <a:t>11</a:t>
            </a:fld>
            <a:endParaRPr lang="en-US"/>
          </a:p>
        </p:txBody>
      </p:sp>
      <p:pic>
        <p:nvPicPr>
          <p:cNvPr id="6" name="Picture 5">
            <a:extLst>
              <a:ext uri="{FF2B5EF4-FFF2-40B4-BE49-F238E27FC236}">
                <a16:creationId xmlns:a16="http://schemas.microsoft.com/office/drawing/2014/main" id="{94712FA7-3050-05E1-93F0-B981A2242F18}"/>
              </a:ext>
            </a:extLst>
          </p:cNvPr>
          <p:cNvPicPr>
            <a:picLocks noChangeAspect="1"/>
          </p:cNvPicPr>
          <p:nvPr/>
        </p:nvPicPr>
        <p:blipFill>
          <a:blip r:embed="rId2"/>
          <a:stretch>
            <a:fillRect/>
          </a:stretch>
        </p:blipFill>
        <p:spPr>
          <a:xfrm>
            <a:off x="3823244" y="0"/>
            <a:ext cx="4545511" cy="6858000"/>
          </a:xfrm>
          <a:prstGeom prst="rect">
            <a:avLst/>
          </a:prstGeom>
        </p:spPr>
      </p:pic>
    </p:spTree>
    <p:extLst>
      <p:ext uri="{BB962C8B-B14F-4D97-AF65-F5344CB8AC3E}">
        <p14:creationId xmlns:p14="http://schemas.microsoft.com/office/powerpoint/2010/main" val="1085507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A288727-A226-F371-EF26-132B0D9091D9}"/>
              </a:ext>
            </a:extLst>
          </p:cNvPr>
          <p:cNvSpPr>
            <a:spLocks noGrp="1"/>
          </p:cNvSpPr>
          <p:nvPr>
            <p:ph type="sldNum" sz="quarter" idx="12"/>
          </p:nvPr>
        </p:nvSpPr>
        <p:spPr/>
        <p:txBody>
          <a:bodyPr/>
          <a:lstStyle/>
          <a:p>
            <a:fld id="{7443972A-68F0-4EEE-8D44-8247859870C0}" type="slidenum">
              <a:rPr lang="en-US" smtClean="0"/>
              <a:pPr/>
              <a:t>12</a:t>
            </a:fld>
            <a:endParaRPr lang="en-US"/>
          </a:p>
        </p:txBody>
      </p:sp>
      <p:pic>
        <p:nvPicPr>
          <p:cNvPr id="6" name="Picture 5">
            <a:extLst>
              <a:ext uri="{FF2B5EF4-FFF2-40B4-BE49-F238E27FC236}">
                <a16:creationId xmlns:a16="http://schemas.microsoft.com/office/drawing/2014/main" id="{92387D1C-7F96-77FF-F9BC-B5A4A2044621}"/>
              </a:ext>
            </a:extLst>
          </p:cNvPr>
          <p:cNvPicPr>
            <a:picLocks noChangeAspect="1"/>
          </p:cNvPicPr>
          <p:nvPr/>
        </p:nvPicPr>
        <p:blipFill>
          <a:blip r:embed="rId2"/>
          <a:stretch>
            <a:fillRect/>
          </a:stretch>
        </p:blipFill>
        <p:spPr>
          <a:xfrm>
            <a:off x="718885" y="0"/>
            <a:ext cx="10754231" cy="6858000"/>
          </a:xfrm>
          <a:prstGeom prst="rect">
            <a:avLst/>
          </a:prstGeom>
        </p:spPr>
      </p:pic>
    </p:spTree>
    <p:extLst>
      <p:ext uri="{BB962C8B-B14F-4D97-AF65-F5344CB8AC3E}">
        <p14:creationId xmlns:p14="http://schemas.microsoft.com/office/powerpoint/2010/main" val="3146643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ABB722E5-50CF-4562-3D65-7B7BC2C9867B}"/>
              </a:ext>
            </a:extLst>
          </p:cNvPr>
          <p:cNvSpPr>
            <a:spLocks noChangeAspect="1"/>
          </p:cNvSpPr>
          <p:nvPr/>
        </p:nvSpPr>
        <p:spPr>
          <a:xfrm>
            <a:off x="4347405"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7" name="Oval 16">
            <a:extLst>
              <a:ext uri="{FF2B5EF4-FFF2-40B4-BE49-F238E27FC236}">
                <a16:creationId xmlns:a16="http://schemas.microsoft.com/office/drawing/2014/main" id="{4CE7AAAD-D436-8A95-5BF6-ABACA2448A34}"/>
              </a:ext>
            </a:extLst>
          </p:cNvPr>
          <p:cNvSpPr>
            <a:spLocks noChangeAspect="1"/>
          </p:cNvSpPr>
          <p:nvPr/>
        </p:nvSpPr>
        <p:spPr>
          <a:xfrm>
            <a:off x="169624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8" name="Oval 17">
            <a:extLst>
              <a:ext uri="{FF2B5EF4-FFF2-40B4-BE49-F238E27FC236}">
                <a16:creationId xmlns:a16="http://schemas.microsoft.com/office/drawing/2014/main" id="{31C24916-E89F-1690-73DE-CD9960DE7AF1}"/>
              </a:ext>
            </a:extLst>
          </p:cNvPr>
          <p:cNvSpPr>
            <a:spLocks noChangeAspect="1"/>
          </p:cNvSpPr>
          <p:nvPr/>
        </p:nvSpPr>
        <p:spPr>
          <a:xfrm>
            <a:off x="2566036"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9" name="Oval 18">
            <a:extLst>
              <a:ext uri="{FF2B5EF4-FFF2-40B4-BE49-F238E27FC236}">
                <a16:creationId xmlns:a16="http://schemas.microsoft.com/office/drawing/2014/main" id="{87218435-EB06-F130-5937-43E4D4353A92}"/>
              </a:ext>
            </a:extLst>
          </p:cNvPr>
          <p:cNvSpPr>
            <a:spLocks noChangeAspect="1"/>
          </p:cNvSpPr>
          <p:nvPr/>
        </p:nvSpPr>
        <p:spPr>
          <a:xfrm>
            <a:off x="3495248"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24" name="Picture 1" descr="Chat outline">
            <a:extLst>
              <a:ext uri="{FF2B5EF4-FFF2-40B4-BE49-F238E27FC236}">
                <a16:creationId xmlns:a16="http://schemas.microsoft.com/office/drawing/2014/main" id="{72662EC5-C64E-1424-2EB2-9817A7C43E7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659694" y="5441993"/>
            <a:ext cx="541811" cy="541811"/>
          </a:xfrm>
          <a:prstGeom prst="rect">
            <a:avLst/>
          </a:prstGeom>
          <a:noFill/>
          <a:ln>
            <a:noFill/>
          </a:ln>
        </p:spPr>
      </p:pic>
      <p:pic>
        <p:nvPicPr>
          <p:cNvPr id="25" name="Picture 13" descr="Crane outline">
            <a:extLst>
              <a:ext uri="{FF2B5EF4-FFF2-40B4-BE49-F238E27FC236}">
                <a16:creationId xmlns:a16="http://schemas.microsoft.com/office/drawing/2014/main" id="{0CC78A31-3127-5FF6-F4FA-7054B5B67C4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80812" y="5441993"/>
            <a:ext cx="541811" cy="541811"/>
          </a:xfrm>
          <a:prstGeom prst="rect">
            <a:avLst/>
          </a:prstGeom>
          <a:noFill/>
          <a:ln>
            <a:noFill/>
          </a:ln>
        </p:spPr>
      </p:pic>
      <p:pic>
        <p:nvPicPr>
          <p:cNvPr id="26" name="Picture 8" descr="Single gear outline">
            <a:extLst>
              <a:ext uri="{FF2B5EF4-FFF2-40B4-BE49-F238E27FC236}">
                <a16:creationId xmlns:a16="http://schemas.microsoft.com/office/drawing/2014/main" id="{B1552BD4-EEAE-BF79-25BE-62E837FCD5E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546135" y="5420885"/>
            <a:ext cx="584027" cy="584027"/>
          </a:xfrm>
          <a:prstGeom prst="rect">
            <a:avLst/>
          </a:prstGeom>
          <a:noFill/>
          <a:ln>
            <a:noFill/>
          </a:ln>
        </p:spPr>
      </p:pic>
      <p:pic>
        <p:nvPicPr>
          <p:cNvPr id="27" name="Picture 11" descr="Bus outline">
            <a:extLst>
              <a:ext uri="{FF2B5EF4-FFF2-40B4-BE49-F238E27FC236}">
                <a16:creationId xmlns:a16="http://schemas.microsoft.com/office/drawing/2014/main" id="{D3CF4CF5-7C38-B8B3-27F2-F3E1CC0B0BE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n-US"/>
              <a:t>Weber-Davis Regional Service</a:t>
            </a:r>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p:txBody>
          <a:bodyPr vert="horz" lIns="91440" tIns="45720" rIns="91440" bIns="45720" rtlCol="0" anchor="t">
            <a:normAutofit/>
          </a:bodyPr>
          <a:lstStyle/>
          <a:p>
            <a:pPr marL="0" indent="0">
              <a:buNone/>
            </a:pPr>
            <a:r>
              <a:rPr lang="en-US" b="1" u="sng"/>
              <a:t>Route 417*: </a:t>
            </a:r>
            <a:br>
              <a:rPr lang="en-US" b="1" u="sng"/>
            </a:br>
            <a:r>
              <a:rPr lang="en-US"/>
              <a:t>New route between North Temple and </a:t>
            </a:r>
            <a:r>
              <a:rPr lang="en-US">
                <a:solidFill>
                  <a:srgbClr val="C00000"/>
                </a:solidFill>
              </a:rPr>
              <a:t>Woods Cross Station</a:t>
            </a:r>
          </a:p>
          <a:p>
            <a:pPr marL="0" indent="0">
              <a:buNone/>
            </a:pPr>
            <a:r>
              <a:rPr lang="en-US" b="1" u="sng">
                <a:solidFill>
                  <a:srgbClr val="C00000"/>
                </a:solidFill>
              </a:rPr>
              <a:t>Route 217</a:t>
            </a:r>
            <a:br>
              <a:rPr lang="en-US" b="1" u="sng">
                <a:solidFill>
                  <a:srgbClr val="C00000"/>
                </a:solidFill>
              </a:rPr>
            </a:br>
            <a:r>
              <a:rPr lang="en-US">
                <a:solidFill>
                  <a:srgbClr val="C00000"/>
                </a:solidFill>
              </a:rPr>
              <a:t>End of line adjustment</a:t>
            </a:r>
            <a:endParaRPr lang="en-US" b="1" u="sng">
              <a:solidFill>
                <a:srgbClr val="C00000"/>
              </a:solidFill>
            </a:endParaRPr>
          </a:p>
        </p:txBody>
      </p:sp>
      <p:graphicFrame>
        <p:nvGraphicFramePr>
          <p:cNvPr id="11" name="Table 10">
            <a:extLst>
              <a:ext uri="{FF2B5EF4-FFF2-40B4-BE49-F238E27FC236}">
                <a16:creationId xmlns:a16="http://schemas.microsoft.com/office/drawing/2014/main" id="{B36DDA1B-E9BD-2698-44C0-27BAC7D9325A}"/>
              </a:ext>
            </a:extLst>
          </p:cNvPr>
          <p:cNvGraphicFramePr>
            <a:graphicFrameLocks noGrp="1"/>
          </p:cNvGraphicFramePr>
          <p:nvPr>
            <p:extLst>
              <p:ext uri="{D42A27DB-BD31-4B8C-83A1-F6EECF244321}">
                <p14:modId xmlns:p14="http://schemas.microsoft.com/office/powerpoint/2010/main" val="2818476322"/>
              </p:ext>
            </p:extLst>
          </p:nvPr>
        </p:nvGraphicFramePr>
        <p:xfrm>
          <a:off x="6350027" y="5444808"/>
          <a:ext cx="3891284" cy="741680"/>
        </p:xfrm>
        <a:graphic>
          <a:graphicData uri="http://schemas.openxmlformats.org/drawingml/2006/table">
            <a:tbl>
              <a:tblPr firstRow="1" bandRow="1">
                <a:tableStyleId>{5C22544A-7EE6-4342-B048-85BDC9FD1C3A}</a:tableStyleId>
              </a:tblPr>
              <a:tblGrid>
                <a:gridCol w="972821">
                  <a:extLst>
                    <a:ext uri="{9D8B030D-6E8A-4147-A177-3AD203B41FA5}">
                      <a16:colId xmlns:a16="http://schemas.microsoft.com/office/drawing/2014/main" val="3495761732"/>
                    </a:ext>
                  </a:extLst>
                </a:gridCol>
                <a:gridCol w="972821">
                  <a:extLst>
                    <a:ext uri="{9D8B030D-6E8A-4147-A177-3AD203B41FA5}">
                      <a16:colId xmlns:a16="http://schemas.microsoft.com/office/drawing/2014/main" val="3037171637"/>
                    </a:ext>
                  </a:extLst>
                </a:gridCol>
                <a:gridCol w="972821">
                  <a:extLst>
                    <a:ext uri="{9D8B030D-6E8A-4147-A177-3AD203B41FA5}">
                      <a16:colId xmlns:a16="http://schemas.microsoft.com/office/drawing/2014/main" val="1590106577"/>
                    </a:ext>
                  </a:extLst>
                </a:gridCol>
                <a:gridCol w="972821">
                  <a:extLst>
                    <a:ext uri="{9D8B030D-6E8A-4147-A177-3AD203B41FA5}">
                      <a16:colId xmlns:a16="http://schemas.microsoft.com/office/drawing/2014/main" val="3745068746"/>
                    </a:ext>
                  </a:extLst>
                </a:gridCol>
              </a:tblGrid>
              <a:tr h="370840">
                <a:tc>
                  <a:txBody>
                    <a:bodyPr/>
                    <a:lstStyle/>
                    <a:p>
                      <a:r>
                        <a:rPr lang="en-US"/>
                        <a:t>Hours</a:t>
                      </a:r>
                    </a:p>
                  </a:txBody>
                  <a:tcPr/>
                </a:tc>
                <a:tc>
                  <a:txBody>
                    <a:bodyPr/>
                    <a:lstStyle/>
                    <a:p>
                      <a:r>
                        <a:rPr lang="en-US"/>
                        <a:t>Miles</a:t>
                      </a:r>
                    </a:p>
                  </a:txBody>
                  <a:tcPr/>
                </a:tc>
                <a:tc>
                  <a:txBody>
                    <a:bodyPr/>
                    <a:lstStyle/>
                    <a:p>
                      <a:r>
                        <a:rPr lang="en-US"/>
                        <a:t>Shifts</a:t>
                      </a:r>
                    </a:p>
                  </a:txBody>
                  <a:tcPr/>
                </a:tc>
                <a:tc>
                  <a:txBody>
                    <a:bodyPr/>
                    <a:lstStyle/>
                    <a:p>
                      <a:r>
                        <a:rPr lang="en-US"/>
                        <a:t>Pullout</a:t>
                      </a:r>
                    </a:p>
                  </a:txBody>
                  <a:tcPr/>
                </a:tc>
                <a:extLst>
                  <a:ext uri="{0D108BD9-81ED-4DB2-BD59-A6C34878D82A}">
                    <a16:rowId xmlns:a16="http://schemas.microsoft.com/office/drawing/2014/main" val="4202893918"/>
                  </a:ext>
                </a:extLst>
              </a:tr>
              <a:tr h="370840">
                <a:tc>
                  <a:txBody>
                    <a:bodyPr/>
                    <a:lstStyle/>
                    <a:p>
                      <a:pPr algn="ctr"/>
                      <a:r>
                        <a:rPr lang="en-US"/>
                        <a:t>+19K</a:t>
                      </a:r>
                    </a:p>
                  </a:txBody>
                  <a:tcPr/>
                </a:tc>
                <a:tc>
                  <a:txBody>
                    <a:bodyPr/>
                    <a:lstStyle/>
                    <a:p>
                      <a:pPr algn="ctr"/>
                      <a:r>
                        <a:rPr lang="en-US"/>
                        <a:t>+206K</a:t>
                      </a:r>
                    </a:p>
                  </a:txBody>
                  <a:tcPr/>
                </a:tc>
                <a:tc>
                  <a:txBody>
                    <a:bodyPr/>
                    <a:lstStyle/>
                    <a:p>
                      <a:pPr algn="ctr"/>
                      <a:r>
                        <a:rPr lang="en-US"/>
                        <a:t>+9</a:t>
                      </a:r>
                    </a:p>
                  </a:txBody>
                  <a:tcPr/>
                </a:tc>
                <a:tc>
                  <a:txBody>
                    <a:bodyPr/>
                    <a:lstStyle/>
                    <a:p>
                      <a:pPr algn="ctr"/>
                      <a:r>
                        <a:rPr lang="en-US"/>
                        <a:t>+4</a:t>
                      </a:r>
                    </a:p>
                  </a:txBody>
                  <a:tcPr/>
                </a:tc>
                <a:extLst>
                  <a:ext uri="{0D108BD9-81ED-4DB2-BD59-A6C34878D82A}">
                    <a16:rowId xmlns:a16="http://schemas.microsoft.com/office/drawing/2014/main" val="588539154"/>
                  </a:ext>
                </a:extLst>
              </a:tr>
            </a:tbl>
          </a:graphicData>
        </a:graphic>
      </p:graphicFrame>
      <p:sp>
        <p:nvSpPr>
          <p:cNvPr id="3" name="Content Placeholder 2">
            <a:extLst>
              <a:ext uri="{FF2B5EF4-FFF2-40B4-BE49-F238E27FC236}">
                <a16:creationId xmlns:a16="http://schemas.microsoft.com/office/drawing/2014/main" id="{AB3CF4C6-CF4F-FD7A-8C3F-083223817EB0}"/>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AAC67E71-FB78-4A9C-ACA1-398A9A6A864D}"/>
              </a:ext>
            </a:extLst>
          </p:cNvPr>
          <p:cNvPicPr>
            <a:picLocks noChangeAspect="1"/>
          </p:cNvPicPr>
          <p:nvPr/>
        </p:nvPicPr>
        <p:blipFill>
          <a:blip r:embed="rId12"/>
          <a:stretch>
            <a:fillRect/>
          </a:stretch>
        </p:blipFill>
        <p:spPr>
          <a:xfrm>
            <a:off x="7228916" y="251839"/>
            <a:ext cx="2320732" cy="5080938"/>
          </a:xfrm>
          <a:prstGeom prst="rect">
            <a:avLst/>
          </a:prstGeom>
        </p:spPr>
      </p:pic>
      <p:sp>
        <p:nvSpPr>
          <p:cNvPr id="10" name="Slide Number Placeholder 9">
            <a:extLst>
              <a:ext uri="{FF2B5EF4-FFF2-40B4-BE49-F238E27FC236}">
                <a16:creationId xmlns:a16="http://schemas.microsoft.com/office/drawing/2014/main" id="{E926388B-D6E5-ECF4-DFFC-8FF8C3D76388}"/>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13</a:t>
            </a:fld>
            <a:endParaRPr lang="en-US">
              <a:solidFill>
                <a:prstClr val="black">
                  <a:tint val="75000"/>
                </a:prstClr>
              </a:solidFill>
            </a:endParaRPr>
          </a:p>
        </p:txBody>
      </p:sp>
      <p:sp>
        <p:nvSpPr>
          <p:cNvPr id="12" name="TextBox 11">
            <a:extLst>
              <a:ext uri="{FF2B5EF4-FFF2-40B4-BE49-F238E27FC236}">
                <a16:creationId xmlns:a16="http://schemas.microsoft.com/office/drawing/2014/main" id="{F562636F-B407-820D-BA3F-00EAE34F3065}"/>
              </a:ext>
            </a:extLst>
          </p:cNvPr>
          <p:cNvSpPr txBox="1"/>
          <p:nvPr/>
        </p:nvSpPr>
        <p:spPr>
          <a:xfrm>
            <a:off x="7839842" y="4776999"/>
            <a:ext cx="1842172" cy="415498"/>
          </a:xfrm>
          <a:prstGeom prst="rect">
            <a:avLst/>
          </a:prstGeom>
          <a:solidFill>
            <a:schemeClr val="bg1"/>
          </a:solidFill>
        </p:spPr>
        <p:txBody>
          <a:bodyPr wrap="none" rtlCol="0">
            <a:spAutoFit/>
          </a:bodyPr>
          <a:lstStyle/>
          <a:p>
            <a:pPr algn="ctr"/>
            <a:r>
              <a:rPr lang="en-US" sz="1050"/>
              <a:t>Power Station</a:t>
            </a:r>
          </a:p>
          <a:p>
            <a:pPr algn="ctr"/>
            <a:r>
              <a:rPr lang="en-US" sz="1050"/>
              <a:t>1 205 217 417 451 F453 502</a:t>
            </a:r>
          </a:p>
        </p:txBody>
      </p:sp>
      <p:sp>
        <p:nvSpPr>
          <p:cNvPr id="13" name="TextBox 12">
            <a:extLst>
              <a:ext uri="{FF2B5EF4-FFF2-40B4-BE49-F238E27FC236}">
                <a16:creationId xmlns:a16="http://schemas.microsoft.com/office/drawing/2014/main" id="{C26E272E-413A-62D4-2301-2A16FCF09AE5}"/>
              </a:ext>
            </a:extLst>
          </p:cNvPr>
          <p:cNvSpPr txBox="1"/>
          <p:nvPr/>
        </p:nvSpPr>
        <p:spPr>
          <a:xfrm>
            <a:off x="9102428" y="224845"/>
            <a:ext cx="1418978" cy="415498"/>
          </a:xfrm>
          <a:prstGeom prst="rect">
            <a:avLst/>
          </a:prstGeom>
          <a:solidFill>
            <a:schemeClr val="bg1"/>
          </a:solidFill>
        </p:spPr>
        <p:txBody>
          <a:bodyPr wrap="none" rtlCol="0">
            <a:spAutoFit/>
          </a:bodyPr>
          <a:lstStyle/>
          <a:p>
            <a:pPr algn="ctr"/>
            <a:r>
              <a:rPr lang="en-US" sz="1050"/>
              <a:t>Woods Cross Station</a:t>
            </a:r>
          </a:p>
          <a:p>
            <a:pPr algn="ctr"/>
            <a:r>
              <a:rPr lang="en-US" sz="1050"/>
              <a:t>417 561</a:t>
            </a:r>
          </a:p>
        </p:txBody>
      </p:sp>
      <p:sp>
        <p:nvSpPr>
          <p:cNvPr id="14" name="TextBox 13">
            <a:extLst>
              <a:ext uri="{FF2B5EF4-FFF2-40B4-BE49-F238E27FC236}">
                <a16:creationId xmlns:a16="http://schemas.microsoft.com/office/drawing/2014/main" id="{73350778-5C62-2C8B-5B92-228CD742028D}"/>
              </a:ext>
            </a:extLst>
          </p:cNvPr>
          <p:cNvSpPr txBox="1"/>
          <p:nvPr/>
        </p:nvSpPr>
        <p:spPr>
          <a:xfrm>
            <a:off x="7734299" y="3055091"/>
            <a:ext cx="391454" cy="246221"/>
          </a:xfrm>
          <a:prstGeom prst="rect">
            <a:avLst/>
          </a:prstGeom>
          <a:noFill/>
        </p:spPr>
        <p:txBody>
          <a:bodyPr wrap="none" rtlCol="0">
            <a:spAutoFit/>
          </a:bodyPr>
          <a:lstStyle/>
          <a:p>
            <a:r>
              <a:rPr lang="en-US" sz="1000"/>
              <a:t>417</a:t>
            </a:r>
          </a:p>
        </p:txBody>
      </p:sp>
      <p:sp>
        <p:nvSpPr>
          <p:cNvPr id="2" name="TextBox 1">
            <a:extLst>
              <a:ext uri="{FF2B5EF4-FFF2-40B4-BE49-F238E27FC236}">
                <a16:creationId xmlns:a16="http://schemas.microsoft.com/office/drawing/2014/main" id="{5EBBCB4C-4B4F-9A30-0D41-90818766D27C}"/>
              </a:ext>
            </a:extLst>
          </p:cNvPr>
          <p:cNvSpPr txBox="1"/>
          <p:nvPr/>
        </p:nvSpPr>
        <p:spPr>
          <a:xfrm>
            <a:off x="2416171" y="1825625"/>
            <a:ext cx="1931234" cy="307777"/>
          </a:xfrm>
          <a:prstGeom prst="rect">
            <a:avLst/>
          </a:prstGeom>
          <a:solidFill>
            <a:srgbClr val="C00000"/>
          </a:solid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E7E6E6"/>
                </a:solidFill>
                <a:cs typeface="Segoe UI"/>
              </a:rPr>
              <a:t>Community Priority</a:t>
            </a:r>
            <a:endParaRPr lang="en-US" sz="1400" b="1">
              <a:solidFill>
                <a:srgbClr val="E7E6E6"/>
              </a:solidFill>
            </a:endParaRPr>
          </a:p>
        </p:txBody>
      </p:sp>
      <p:sp>
        <p:nvSpPr>
          <p:cNvPr id="8" name="Oval 7">
            <a:extLst>
              <a:ext uri="{FF2B5EF4-FFF2-40B4-BE49-F238E27FC236}">
                <a16:creationId xmlns:a16="http://schemas.microsoft.com/office/drawing/2014/main" id="{639B6D5D-B8B2-0A86-0E65-DD030773660E}"/>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20" name="Graphic 19" descr="Users outline">
            <a:extLst>
              <a:ext uri="{FF2B5EF4-FFF2-40B4-BE49-F238E27FC236}">
                <a16:creationId xmlns:a16="http://schemas.microsoft.com/office/drawing/2014/main" id="{B1DF7D1E-FA4C-4DD0-BADD-5297C753D7C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55717" y="5408326"/>
            <a:ext cx="599956" cy="619248"/>
          </a:xfrm>
          <a:prstGeom prst="rect">
            <a:avLst/>
          </a:prstGeom>
        </p:spPr>
      </p:pic>
    </p:spTree>
    <p:extLst>
      <p:ext uri="{BB962C8B-B14F-4D97-AF65-F5344CB8AC3E}">
        <p14:creationId xmlns:p14="http://schemas.microsoft.com/office/powerpoint/2010/main" val="3427662027"/>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37DA54-3FE5-140D-E74D-63D0B0CE1FF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7849" b="7849"/>
          <a:stretch/>
        </p:blipFill>
        <p:spPr>
          <a:xfrm>
            <a:off x="0" y="0"/>
            <a:ext cx="12202633" cy="6858000"/>
          </a:xfrm>
          <a:prstGeom prst="rect">
            <a:avLst/>
          </a:prstGeom>
        </p:spPr>
      </p:pic>
      <p:grpSp>
        <p:nvGrpSpPr>
          <p:cNvPr id="7" name="Group 6" hidden="1">
            <a:extLst>
              <a:ext uri="{FF2B5EF4-FFF2-40B4-BE49-F238E27FC236}">
                <a16:creationId xmlns:a16="http://schemas.microsoft.com/office/drawing/2014/main" id="{79C3DFB3-CEE7-3A99-E72B-88D526999103}"/>
              </a:ext>
            </a:extLst>
          </p:cNvPr>
          <p:cNvGrpSpPr>
            <a:grpSpLocks noGrp="1" noUngrp="1" noRot="1" noMove="1" noResize="1"/>
          </p:cNvGrpSpPr>
          <p:nvPr/>
        </p:nvGrpSpPr>
        <p:grpSpPr>
          <a:xfrm>
            <a:off x="4947684" y="0"/>
            <a:ext cx="4651034" cy="6858000"/>
            <a:chOff x="6096000" y="0"/>
            <a:chExt cx="4651034" cy="6858000"/>
          </a:xfrm>
          <a:solidFill>
            <a:schemeClr val="bg1"/>
          </a:solidFill>
        </p:grpSpPr>
        <p:sp>
          <p:nvSpPr>
            <p:cNvPr id="3" name="Rectangle 14">
              <a:extLst>
                <a:ext uri="{FF2B5EF4-FFF2-40B4-BE49-F238E27FC236}">
                  <a16:creationId xmlns:a16="http://schemas.microsoft.com/office/drawing/2014/main" id="{CDD4FB46-B6B0-76F2-D72D-D5F5AE82EEBA}"/>
                </a:ext>
              </a:extLst>
            </p:cNvPr>
            <p:cNvSpPr>
              <a:spLocks noGrp="1" noRot="1" noMove="1" noResize="1" noEditPoints="1" noAdjustHandles="1" noChangeArrowheads="1" noChangeShapeType="1"/>
            </p:cNvSpPr>
            <p:nvPr/>
          </p:nvSpPr>
          <p:spPr>
            <a:xfrm>
              <a:off x="6096000"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Rectangle 14">
              <a:extLst>
                <a:ext uri="{FF2B5EF4-FFF2-40B4-BE49-F238E27FC236}">
                  <a16:creationId xmlns:a16="http://schemas.microsoft.com/office/drawing/2014/main" id="{C881A2C6-CF11-52B1-EF34-A1CDC38C1666}"/>
                </a:ext>
              </a:extLst>
            </p:cNvPr>
            <p:cNvSpPr>
              <a:spLocks noGrp="1" noRot="1" noMove="1" noResize="1" noEditPoints="1" noAdjustHandles="1" noChangeArrowheads="1" noChangeShapeType="1"/>
            </p:cNvSpPr>
            <p:nvPr/>
          </p:nvSpPr>
          <p:spPr>
            <a:xfrm>
              <a:off x="7670671"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11" name="Picture 10" descr="A black and white rectangle&#10;&#10;Description automatically generated">
            <a:extLst>
              <a:ext uri="{FF2B5EF4-FFF2-40B4-BE49-F238E27FC236}">
                <a16:creationId xmlns:a16="http://schemas.microsoft.com/office/drawing/2014/main" id="{0ECBE64F-65EF-BD62-DF1D-84D1E5027D4E}"/>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
        <p:nvSpPr>
          <p:cNvPr id="5" name="Slide Number Placeholder 4">
            <a:extLst>
              <a:ext uri="{FF2B5EF4-FFF2-40B4-BE49-F238E27FC236}">
                <a16:creationId xmlns:a16="http://schemas.microsoft.com/office/drawing/2014/main" id="{753F9622-A8AA-A384-AD5E-E636000F4C12}"/>
              </a:ext>
            </a:extLst>
          </p:cNvPr>
          <p:cNvSpPr>
            <a:spLocks noGrp="1"/>
          </p:cNvSpPr>
          <p:nvPr>
            <p:ph type="sldNum" sz="quarter" idx="12"/>
          </p:nvPr>
        </p:nvSpPr>
        <p:spPr>
          <a:xfrm>
            <a:off x="8610600" y="6430781"/>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D233E8C-AF31-456D-A108-663B8DF80B30}" type="slidenum">
              <a:rPr kumimoji="0" lang="en-US" sz="1200" b="0" i="0" u="none" strike="noStrike" kern="1200" cap="none" spc="0" normalizeH="0" baseline="0" noProof="0" smtClean="0">
                <a:ln>
                  <a:noFill/>
                </a:ln>
                <a:solidFill>
                  <a:srgbClr val="0055A4"/>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55A4"/>
              </a:solidFill>
              <a:effectLst/>
              <a:uLnTx/>
              <a:uFillTx/>
              <a:latin typeface="Segoe UI"/>
              <a:ea typeface="+mn-ea"/>
              <a:cs typeface="+mn-cs"/>
            </a:endParaRPr>
          </a:p>
        </p:txBody>
      </p:sp>
      <p:sp>
        <p:nvSpPr>
          <p:cNvPr id="2" name="Title 1">
            <a:extLst>
              <a:ext uri="{FF2B5EF4-FFF2-40B4-BE49-F238E27FC236}">
                <a16:creationId xmlns:a16="http://schemas.microsoft.com/office/drawing/2014/main" id="{6314E088-F075-0B24-EC4E-0591240DA140}"/>
              </a:ext>
            </a:extLst>
          </p:cNvPr>
          <p:cNvSpPr>
            <a:spLocks noGrp="1"/>
          </p:cNvSpPr>
          <p:nvPr>
            <p:ph type="title"/>
          </p:nvPr>
        </p:nvSpPr>
        <p:spPr>
          <a:xfrm>
            <a:off x="838200" y="2385514"/>
            <a:ext cx="10515600" cy="1325563"/>
          </a:xfrm>
        </p:spPr>
        <p:txBody>
          <a:bodyPr>
            <a:noAutofit/>
          </a:bodyPr>
          <a:lstStyle/>
          <a:p>
            <a:pPr algn="ctr"/>
            <a:br>
              <a:rPr lang="en-US" sz="5400">
                <a:solidFill>
                  <a:schemeClr val="bg1"/>
                </a:solidFill>
                <a:latin typeface="Segoe UI Black"/>
                <a:ea typeface="Segoe UI Black"/>
              </a:rPr>
            </a:br>
            <a:r>
              <a:rPr lang="en-US" sz="5400">
                <a:solidFill>
                  <a:schemeClr val="bg1"/>
                </a:solidFill>
                <a:latin typeface="Segoe UI Black"/>
                <a:ea typeface="Segoe UI Black"/>
              </a:rPr>
              <a:t>Salt Lake County</a:t>
            </a:r>
            <a:br>
              <a:rPr lang="en-US" sz="5400">
                <a:solidFill>
                  <a:schemeClr val="bg1"/>
                </a:solidFill>
                <a:latin typeface="Segoe UI Black"/>
                <a:ea typeface="Segoe UI Black"/>
              </a:rPr>
            </a:br>
            <a:r>
              <a:rPr lang="en-US" sz="3600" i="1">
                <a:latin typeface="Segoe UI" panose="020B0502040204020203" pitchFamily="34" charset="0"/>
                <a:ea typeface="Segoe UI Black"/>
                <a:cs typeface="Segoe UI" panose="020B0502040204020203" pitchFamily="34" charset="0"/>
              </a:rPr>
              <a:t>April</a:t>
            </a:r>
            <a:r>
              <a:rPr lang="en-US" sz="3600" i="1">
                <a:solidFill>
                  <a:schemeClr val="bg1"/>
                </a:solidFill>
                <a:latin typeface="Segoe UI Black"/>
                <a:ea typeface="Segoe UI Black"/>
              </a:rPr>
              <a:t> </a:t>
            </a:r>
            <a:r>
              <a:rPr lang="en-US" sz="3600" i="1">
                <a:solidFill>
                  <a:schemeClr val="bg1"/>
                </a:solidFill>
                <a:latin typeface="Segoe UI" panose="020B0502040204020203" pitchFamily="34" charset="0"/>
                <a:ea typeface="Segoe UI Black"/>
                <a:cs typeface="Segoe UI" panose="020B0502040204020203" pitchFamily="34" charset="0"/>
              </a:rPr>
              <a:t>202</a:t>
            </a:r>
            <a:r>
              <a:rPr lang="en-US" sz="3600" i="1">
                <a:latin typeface="Segoe UI" panose="020B0502040204020203" pitchFamily="34" charset="0"/>
                <a:ea typeface="Segoe UI Black"/>
                <a:cs typeface="Segoe UI" panose="020B0502040204020203" pitchFamily="34" charset="0"/>
              </a:rPr>
              <a:t>5</a:t>
            </a:r>
            <a:endParaRPr lang="en-US" sz="3600" i="1">
              <a:solidFill>
                <a:schemeClr val="bg1"/>
              </a:solidFill>
              <a:latin typeface="Segoe UI Black"/>
              <a:ea typeface="Segoe UI Black"/>
            </a:endParaRPr>
          </a:p>
        </p:txBody>
      </p:sp>
    </p:spTree>
    <p:extLst>
      <p:ext uri="{BB962C8B-B14F-4D97-AF65-F5344CB8AC3E}">
        <p14:creationId xmlns:p14="http://schemas.microsoft.com/office/powerpoint/2010/main" val="2609505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5A56CC7F-3C6A-7406-4F81-29F300B5704D}"/>
              </a:ext>
            </a:extLst>
          </p:cNvPr>
          <p:cNvSpPr>
            <a:spLocks noChangeAspect="1"/>
          </p:cNvSpPr>
          <p:nvPr/>
        </p:nvSpPr>
        <p:spPr>
          <a:xfrm>
            <a:off x="4347405"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3" name="Oval 22">
            <a:extLst>
              <a:ext uri="{FF2B5EF4-FFF2-40B4-BE49-F238E27FC236}">
                <a16:creationId xmlns:a16="http://schemas.microsoft.com/office/drawing/2014/main" id="{8C3F8604-B5CA-A7BB-1DE0-ED97BC6542C7}"/>
              </a:ext>
            </a:extLst>
          </p:cNvPr>
          <p:cNvSpPr>
            <a:spLocks noChangeAspect="1"/>
          </p:cNvSpPr>
          <p:nvPr/>
        </p:nvSpPr>
        <p:spPr>
          <a:xfrm>
            <a:off x="169624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4" name="Oval 23">
            <a:extLst>
              <a:ext uri="{FF2B5EF4-FFF2-40B4-BE49-F238E27FC236}">
                <a16:creationId xmlns:a16="http://schemas.microsoft.com/office/drawing/2014/main" id="{A2FDAC10-1235-3856-FFF7-52F1653B5B7B}"/>
              </a:ext>
            </a:extLst>
          </p:cNvPr>
          <p:cNvSpPr>
            <a:spLocks noChangeAspect="1"/>
          </p:cNvSpPr>
          <p:nvPr/>
        </p:nvSpPr>
        <p:spPr>
          <a:xfrm>
            <a:off x="2566036"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5" name="Oval 24">
            <a:extLst>
              <a:ext uri="{FF2B5EF4-FFF2-40B4-BE49-F238E27FC236}">
                <a16:creationId xmlns:a16="http://schemas.microsoft.com/office/drawing/2014/main" id="{6F5D3A4D-C6EB-2958-5428-F9F51A1AE5F6}"/>
              </a:ext>
            </a:extLst>
          </p:cNvPr>
          <p:cNvSpPr>
            <a:spLocks noChangeAspect="1"/>
          </p:cNvSpPr>
          <p:nvPr/>
        </p:nvSpPr>
        <p:spPr>
          <a:xfrm>
            <a:off x="3495248"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27" name="Picture 1" descr="Chat outline">
            <a:extLst>
              <a:ext uri="{FF2B5EF4-FFF2-40B4-BE49-F238E27FC236}">
                <a16:creationId xmlns:a16="http://schemas.microsoft.com/office/drawing/2014/main" id="{A9419FB7-6AF6-A84D-2561-613257527A3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59694" y="5441993"/>
            <a:ext cx="541811" cy="541811"/>
          </a:xfrm>
          <a:prstGeom prst="rect">
            <a:avLst/>
          </a:prstGeom>
          <a:noFill/>
          <a:ln>
            <a:noFill/>
          </a:ln>
        </p:spPr>
      </p:pic>
      <p:pic>
        <p:nvPicPr>
          <p:cNvPr id="28" name="Picture 13" descr="Crane outline">
            <a:extLst>
              <a:ext uri="{FF2B5EF4-FFF2-40B4-BE49-F238E27FC236}">
                <a16:creationId xmlns:a16="http://schemas.microsoft.com/office/drawing/2014/main" id="{A3A0E5B3-920F-C135-5F2A-2B60B5BF35F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80812" y="5441993"/>
            <a:ext cx="541811" cy="541811"/>
          </a:xfrm>
          <a:prstGeom prst="rect">
            <a:avLst/>
          </a:prstGeom>
          <a:noFill/>
          <a:ln>
            <a:noFill/>
          </a:ln>
        </p:spPr>
      </p:pic>
      <p:pic>
        <p:nvPicPr>
          <p:cNvPr id="29" name="Picture 8" descr="Single gear outline">
            <a:extLst>
              <a:ext uri="{FF2B5EF4-FFF2-40B4-BE49-F238E27FC236}">
                <a16:creationId xmlns:a16="http://schemas.microsoft.com/office/drawing/2014/main" id="{76CE348E-04A8-815B-0B11-FD901D572CB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46135" y="5420885"/>
            <a:ext cx="584027" cy="584027"/>
          </a:xfrm>
          <a:prstGeom prst="rect">
            <a:avLst/>
          </a:prstGeom>
          <a:noFill/>
          <a:ln>
            <a:noFill/>
          </a:ln>
        </p:spPr>
      </p:pic>
      <p:pic>
        <p:nvPicPr>
          <p:cNvPr id="30" name="Picture 11" descr="Bus outline">
            <a:extLst>
              <a:ext uri="{FF2B5EF4-FFF2-40B4-BE49-F238E27FC236}">
                <a16:creationId xmlns:a16="http://schemas.microsoft.com/office/drawing/2014/main" id="{E1C470FA-C13C-9CA6-A9BC-0FB64CC159D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n-US"/>
              <a:t>Salt Lake County Local Service</a:t>
            </a:r>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p:txBody>
          <a:bodyPr vert="horz" lIns="91440" tIns="45720" rIns="91440" bIns="45720" rtlCol="0" anchor="t">
            <a:normAutofit/>
          </a:bodyPr>
          <a:lstStyle/>
          <a:p>
            <a:pPr marL="0" indent="0">
              <a:buNone/>
            </a:pPr>
            <a:r>
              <a:rPr lang="en-US" b="1" u="sng"/>
              <a:t>Route 39:</a:t>
            </a:r>
            <a:br>
              <a:rPr lang="en-US" b="1" u="sng"/>
            </a:br>
            <a:r>
              <a:rPr lang="en-US"/>
              <a:t>Increase service to 15-min</a:t>
            </a:r>
          </a:p>
          <a:p>
            <a:pPr marL="0" indent="0">
              <a:buNone/>
            </a:pPr>
            <a:r>
              <a:rPr lang="en-US" b="1" u="sng"/>
              <a:t>Routes 201, 218:</a:t>
            </a:r>
            <a:br>
              <a:rPr lang="en-US" b="1" u="sng"/>
            </a:br>
            <a:r>
              <a:rPr lang="en-US"/>
              <a:t>Increase service to 30-min</a:t>
            </a:r>
          </a:p>
        </p:txBody>
      </p:sp>
      <p:graphicFrame>
        <p:nvGraphicFramePr>
          <p:cNvPr id="11" name="Table 10">
            <a:extLst>
              <a:ext uri="{FF2B5EF4-FFF2-40B4-BE49-F238E27FC236}">
                <a16:creationId xmlns:a16="http://schemas.microsoft.com/office/drawing/2014/main" id="{B36DDA1B-E9BD-2698-44C0-27BAC7D9325A}"/>
              </a:ext>
            </a:extLst>
          </p:cNvPr>
          <p:cNvGraphicFramePr>
            <a:graphicFrameLocks noGrp="1"/>
          </p:cNvGraphicFramePr>
          <p:nvPr>
            <p:extLst>
              <p:ext uri="{D42A27DB-BD31-4B8C-83A1-F6EECF244321}">
                <p14:modId xmlns:p14="http://schemas.microsoft.com/office/powerpoint/2010/main" val="3094020194"/>
              </p:ext>
            </p:extLst>
          </p:nvPr>
        </p:nvGraphicFramePr>
        <p:xfrm>
          <a:off x="6350027" y="5444808"/>
          <a:ext cx="3891284" cy="741680"/>
        </p:xfrm>
        <a:graphic>
          <a:graphicData uri="http://schemas.openxmlformats.org/drawingml/2006/table">
            <a:tbl>
              <a:tblPr firstRow="1" bandRow="1">
                <a:tableStyleId>{5C22544A-7EE6-4342-B048-85BDC9FD1C3A}</a:tableStyleId>
              </a:tblPr>
              <a:tblGrid>
                <a:gridCol w="972821">
                  <a:extLst>
                    <a:ext uri="{9D8B030D-6E8A-4147-A177-3AD203B41FA5}">
                      <a16:colId xmlns:a16="http://schemas.microsoft.com/office/drawing/2014/main" val="3495761732"/>
                    </a:ext>
                  </a:extLst>
                </a:gridCol>
                <a:gridCol w="972821">
                  <a:extLst>
                    <a:ext uri="{9D8B030D-6E8A-4147-A177-3AD203B41FA5}">
                      <a16:colId xmlns:a16="http://schemas.microsoft.com/office/drawing/2014/main" val="3037171637"/>
                    </a:ext>
                  </a:extLst>
                </a:gridCol>
                <a:gridCol w="972821">
                  <a:extLst>
                    <a:ext uri="{9D8B030D-6E8A-4147-A177-3AD203B41FA5}">
                      <a16:colId xmlns:a16="http://schemas.microsoft.com/office/drawing/2014/main" val="1590106577"/>
                    </a:ext>
                  </a:extLst>
                </a:gridCol>
                <a:gridCol w="972821">
                  <a:extLst>
                    <a:ext uri="{9D8B030D-6E8A-4147-A177-3AD203B41FA5}">
                      <a16:colId xmlns:a16="http://schemas.microsoft.com/office/drawing/2014/main" val="3745068746"/>
                    </a:ext>
                  </a:extLst>
                </a:gridCol>
              </a:tblGrid>
              <a:tr h="370840">
                <a:tc>
                  <a:txBody>
                    <a:bodyPr/>
                    <a:lstStyle/>
                    <a:p>
                      <a:r>
                        <a:rPr lang="en-US"/>
                        <a:t>Hours</a:t>
                      </a:r>
                    </a:p>
                  </a:txBody>
                  <a:tcPr/>
                </a:tc>
                <a:tc>
                  <a:txBody>
                    <a:bodyPr/>
                    <a:lstStyle/>
                    <a:p>
                      <a:r>
                        <a:rPr lang="en-US"/>
                        <a:t>Miles</a:t>
                      </a:r>
                    </a:p>
                  </a:txBody>
                  <a:tcPr/>
                </a:tc>
                <a:tc>
                  <a:txBody>
                    <a:bodyPr/>
                    <a:lstStyle/>
                    <a:p>
                      <a:r>
                        <a:rPr lang="en-US"/>
                        <a:t>Shifts</a:t>
                      </a:r>
                    </a:p>
                  </a:txBody>
                  <a:tcPr/>
                </a:tc>
                <a:tc>
                  <a:txBody>
                    <a:bodyPr/>
                    <a:lstStyle/>
                    <a:p>
                      <a:r>
                        <a:rPr lang="en-US"/>
                        <a:t>Pullout</a:t>
                      </a:r>
                    </a:p>
                  </a:txBody>
                  <a:tcPr/>
                </a:tc>
                <a:extLst>
                  <a:ext uri="{0D108BD9-81ED-4DB2-BD59-A6C34878D82A}">
                    <a16:rowId xmlns:a16="http://schemas.microsoft.com/office/drawing/2014/main" val="4202893918"/>
                  </a:ext>
                </a:extLst>
              </a:tr>
              <a:tr h="370840">
                <a:tc>
                  <a:txBody>
                    <a:bodyPr/>
                    <a:lstStyle/>
                    <a:p>
                      <a:pPr algn="ctr"/>
                      <a:r>
                        <a:rPr lang="en-US"/>
                        <a:t>+21K</a:t>
                      </a:r>
                    </a:p>
                  </a:txBody>
                  <a:tcPr/>
                </a:tc>
                <a:tc>
                  <a:txBody>
                    <a:bodyPr/>
                    <a:lstStyle/>
                    <a:p>
                      <a:pPr algn="ctr"/>
                      <a:r>
                        <a:rPr lang="en-US"/>
                        <a:t>+264K</a:t>
                      </a:r>
                    </a:p>
                  </a:txBody>
                  <a:tcPr/>
                </a:tc>
                <a:tc>
                  <a:txBody>
                    <a:bodyPr/>
                    <a:lstStyle/>
                    <a:p>
                      <a:pPr algn="ctr"/>
                      <a:r>
                        <a:rPr lang="en-US"/>
                        <a:t>+9</a:t>
                      </a:r>
                    </a:p>
                  </a:txBody>
                  <a:tcPr/>
                </a:tc>
                <a:tc>
                  <a:txBody>
                    <a:bodyPr/>
                    <a:lstStyle/>
                    <a:p>
                      <a:pPr algn="ctr"/>
                      <a:r>
                        <a:rPr lang="en-US"/>
                        <a:t>+6</a:t>
                      </a:r>
                    </a:p>
                  </a:txBody>
                  <a:tcPr/>
                </a:tc>
                <a:extLst>
                  <a:ext uri="{0D108BD9-81ED-4DB2-BD59-A6C34878D82A}">
                    <a16:rowId xmlns:a16="http://schemas.microsoft.com/office/drawing/2014/main" val="588539154"/>
                  </a:ext>
                </a:extLst>
              </a:tr>
            </a:tbl>
          </a:graphicData>
        </a:graphic>
      </p:graphicFrame>
      <p:pic>
        <p:nvPicPr>
          <p:cNvPr id="8" name="Content Placeholder 7">
            <a:extLst>
              <a:ext uri="{FF2B5EF4-FFF2-40B4-BE49-F238E27FC236}">
                <a16:creationId xmlns:a16="http://schemas.microsoft.com/office/drawing/2014/main" id="{77AC66E0-AA64-E4BA-05D1-B76FE3C444D3}"/>
              </a:ext>
            </a:extLst>
          </p:cNvPr>
          <p:cNvPicPr>
            <a:picLocks noGrp="1" noChangeAspect="1"/>
          </p:cNvPicPr>
          <p:nvPr>
            <p:ph sz="half" idx="2"/>
          </p:nvPr>
        </p:nvPicPr>
        <p:blipFill>
          <a:blip r:embed="rId11"/>
          <a:stretch>
            <a:fillRect/>
          </a:stretch>
        </p:blipFill>
        <p:spPr>
          <a:xfrm>
            <a:off x="6578353" y="1232561"/>
            <a:ext cx="3728013" cy="4100215"/>
          </a:xfrm>
        </p:spPr>
      </p:pic>
      <p:sp>
        <p:nvSpPr>
          <p:cNvPr id="6" name="Slide Number Placeholder 5">
            <a:extLst>
              <a:ext uri="{FF2B5EF4-FFF2-40B4-BE49-F238E27FC236}">
                <a16:creationId xmlns:a16="http://schemas.microsoft.com/office/drawing/2014/main" id="{9130AB3E-91B7-FDA8-9C41-30B1354D44A7}"/>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15</a:t>
            </a:fld>
            <a:endParaRPr lang="en-US">
              <a:solidFill>
                <a:prstClr val="black">
                  <a:tint val="75000"/>
                </a:prstClr>
              </a:solidFill>
            </a:endParaRPr>
          </a:p>
        </p:txBody>
      </p:sp>
      <p:sp>
        <p:nvSpPr>
          <p:cNvPr id="7" name="TextBox 6">
            <a:extLst>
              <a:ext uri="{FF2B5EF4-FFF2-40B4-BE49-F238E27FC236}">
                <a16:creationId xmlns:a16="http://schemas.microsoft.com/office/drawing/2014/main" id="{B7C8009C-2BFF-9B6B-2C1E-25711A0692F0}"/>
              </a:ext>
            </a:extLst>
          </p:cNvPr>
          <p:cNvSpPr txBox="1"/>
          <p:nvPr/>
        </p:nvSpPr>
        <p:spPr>
          <a:xfrm>
            <a:off x="7993662" y="912780"/>
            <a:ext cx="1503938" cy="415498"/>
          </a:xfrm>
          <a:prstGeom prst="rect">
            <a:avLst/>
          </a:prstGeom>
          <a:solidFill>
            <a:schemeClr val="bg1"/>
          </a:solidFill>
        </p:spPr>
        <p:txBody>
          <a:bodyPr wrap="none" rtlCol="0">
            <a:spAutoFit/>
          </a:bodyPr>
          <a:lstStyle/>
          <a:p>
            <a:pPr algn="ctr"/>
            <a:r>
              <a:rPr lang="en-US" sz="1050"/>
              <a:t>Meadowbrook Station</a:t>
            </a:r>
          </a:p>
          <a:p>
            <a:pPr algn="ctr"/>
            <a:r>
              <a:rPr lang="en-US" sz="1050"/>
              <a:t>39</a:t>
            </a:r>
          </a:p>
        </p:txBody>
      </p:sp>
      <p:sp>
        <p:nvSpPr>
          <p:cNvPr id="12" name="TextBox 11">
            <a:extLst>
              <a:ext uri="{FF2B5EF4-FFF2-40B4-BE49-F238E27FC236}">
                <a16:creationId xmlns:a16="http://schemas.microsoft.com/office/drawing/2014/main" id="{63EA86F0-8D9F-D90F-6E32-E9ED1AD9E600}"/>
              </a:ext>
            </a:extLst>
          </p:cNvPr>
          <p:cNvSpPr txBox="1"/>
          <p:nvPr/>
        </p:nvSpPr>
        <p:spPr>
          <a:xfrm>
            <a:off x="8285255" y="2142626"/>
            <a:ext cx="1524776" cy="415498"/>
          </a:xfrm>
          <a:prstGeom prst="rect">
            <a:avLst/>
          </a:prstGeom>
          <a:solidFill>
            <a:schemeClr val="bg1"/>
          </a:solidFill>
        </p:spPr>
        <p:txBody>
          <a:bodyPr wrap="none" rtlCol="0">
            <a:spAutoFit/>
          </a:bodyPr>
          <a:lstStyle/>
          <a:p>
            <a:pPr algn="ctr"/>
            <a:r>
              <a:rPr lang="en-US" sz="1050"/>
              <a:t>Murray Central Station</a:t>
            </a:r>
          </a:p>
          <a:p>
            <a:pPr algn="ctr"/>
            <a:r>
              <a:rPr lang="en-US" sz="1050"/>
              <a:t>45 47 54 200 201</a:t>
            </a:r>
          </a:p>
        </p:txBody>
      </p:sp>
      <p:sp>
        <p:nvSpPr>
          <p:cNvPr id="16" name="TextBox 15">
            <a:extLst>
              <a:ext uri="{FF2B5EF4-FFF2-40B4-BE49-F238E27FC236}">
                <a16:creationId xmlns:a16="http://schemas.microsoft.com/office/drawing/2014/main" id="{9B17BBCB-BF1F-14F3-E192-C95270C666AD}"/>
              </a:ext>
            </a:extLst>
          </p:cNvPr>
          <p:cNvSpPr txBox="1"/>
          <p:nvPr/>
        </p:nvSpPr>
        <p:spPr>
          <a:xfrm>
            <a:off x="8295669" y="4042176"/>
            <a:ext cx="1742786" cy="415498"/>
          </a:xfrm>
          <a:prstGeom prst="rect">
            <a:avLst/>
          </a:prstGeom>
          <a:solidFill>
            <a:schemeClr val="bg1"/>
          </a:solidFill>
        </p:spPr>
        <p:txBody>
          <a:bodyPr wrap="none" rtlCol="0">
            <a:spAutoFit/>
          </a:bodyPr>
          <a:lstStyle/>
          <a:p>
            <a:pPr algn="ctr"/>
            <a:r>
              <a:rPr lang="en-US" sz="1050"/>
              <a:t>Sandy Civic Center Station</a:t>
            </a:r>
          </a:p>
          <a:p>
            <a:pPr algn="ctr"/>
            <a:r>
              <a:rPr lang="en-US" sz="1050"/>
              <a:t>201 219 F514 F525 871</a:t>
            </a:r>
          </a:p>
        </p:txBody>
      </p:sp>
      <p:sp>
        <p:nvSpPr>
          <p:cNvPr id="17" name="TextBox 16">
            <a:extLst>
              <a:ext uri="{FF2B5EF4-FFF2-40B4-BE49-F238E27FC236}">
                <a16:creationId xmlns:a16="http://schemas.microsoft.com/office/drawing/2014/main" id="{08A2FA0B-E442-D530-0A9B-CEA98481BD90}"/>
              </a:ext>
            </a:extLst>
          </p:cNvPr>
          <p:cNvSpPr txBox="1"/>
          <p:nvPr/>
        </p:nvSpPr>
        <p:spPr>
          <a:xfrm>
            <a:off x="7993662" y="4794460"/>
            <a:ext cx="1545616" cy="415498"/>
          </a:xfrm>
          <a:prstGeom prst="rect">
            <a:avLst/>
          </a:prstGeom>
          <a:solidFill>
            <a:schemeClr val="bg1"/>
          </a:solidFill>
        </p:spPr>
        <p:txBody>
          <a:bodyPr wrap="none" rtlCol="0">
            <a:spAutoFit/>
          </a:bodyPr>
          <a:lstStyle/>
          <a:p>
            <a:pPr algn="ctr"/>
            <a:r>
              <a:rPr lang="en-US" sz="1050"/>
              <a:t>South Jordan Station</a:t>
            </a:r>
          </a:p>
          <a:p>
            <a:pPr algn="ctr"/>
            <a:r>
              <a:rPr lang="en-US" sz="1050"/>
              <a:t>201 F202 218 219 F514</a:t>
            </a:r>
          </a:p>
        </p:txBody>
      </p:sp>
      <p:sp>
        <p:nvSpPr>
          <p:cNvPr id="18" name="TextBox 17">
            <a:extLst>
              <a:ext uri="{FF2B5EF4-FFF2-40B4-BE49-F238E27FC236}">
                <a16:creationId xmlns:a16="http://schemas.microsoft.com/office/drawing/2014/main" id="{E6F0740E-5778-128A-2ADE-3D9ED96B057D}"/>
              </a:ext>
            </a:extLst>
          </p:cNvPr>
          <p:cNvSpPr txBox="1"/>
          <p:nvPr/>
        </p:nvSpPr>
        <p:spPr>
          <a:xfrm>
            <a:off x="8118992" y="3119463"/>
            <a:ext cx="391454" cy="246221"/>
          </a:xfrm>
          <a:prstGeom prst="rect">
            <a:avLst/>
          </a:prstGeom>
          <a:noFill/>
        </p:spPr>
        <p:txBody>
          <a:bodyPr wrap="none" rtlCol="0">
            <a:spAutoFit/>
          </a:bodyPr>
          <a:lstStyle/>
          <a:p>
            <a:r>
              <a:rPr lang="en-US" sz="1000"/>
              <a:t>201</a:t>
            </a:r>
          </a:p>
        </p:txBody>
      </p:sp>
      <p:sp>
        <p:nvSpPr>
          <p:cNvPr id="19" name="TextBox 18">
            <a:extLst>
              <a:ext uri="{FF2B5EF4-FFF2-40B4-BE49-F238E27FC236}">
                <a16:creationId xmlns:a16="http://schemas.microsoft.com/office/drawing/2014/main" id="{D87D465E-FD3A-E9C4-F3E0-49822025A1C1}"/>
              </a:ext>
            </a:extLst>
          </p:cNvPr>
          <p:cNvSpPr txBox="1"/>
          <p:nvPr/>
        </p:nvSpPr>
        <p:spPr>
          <a:xfrm>
            <a:off x="7148048" y="3795955"/>
            <a:ext cx="391454" cy="246221"/>
          </a:xfrm>
          <a:prstGeom prst="rect">
            <a:avLst/>
          </a:prstGeom>
          <a:noFill/>
        </p:spPr>
        <p:txBody>
          <a:bodyPr wrap="none" rtlCol="0">
            <a:spAutoFit/>
          </a:bodyPr>
          <a:lstStyle/>
          <a:p>
            <a:r>
              <a:rPr lang="en-US" sz="1000"/>
              <a:t>218</a:t>
            </a:r>
          </a:p>
        </p:txBody>
      </p:sp>
      <p:pic>
        <p:nvPicPr>
          <p:cNvPr id="2" name="Picture 1">
            <a:extLst>
              <a:ext uri="{FF2B5EF4-FFF2-40B4-BE49-F238E27FC236}">
                <a16:creationId xmlns:a16="http://schemas.microsoft.com/office/drawing/2014/main" id="{EC051708-A7F1-63A0-F3E0-11FADFE485F6}"/>
              </a:ext>
            </a:extLst>
          </p:cNvPr>
          <p:cNvPicPr>
            <a:picLocks noChangeAspect="1"/>
          </p:cNvPicPr>
          <p:nvPr/>
        </p:nvPicPr>
        <p:blipFill>
          <a:blip r:embed="rId12"/>
          <a:stretch>
            <a:fillRect/>
          </a:stretch>
        </p:blipFill>
        <p:spPr>
          <a:xfrm>
            <a:off x="2311140" y="1857297"/>
            <a:ext cx="1123950" cy="295275"/>
          </a:xfrm>
          <a:prstGeom prst="rect">
            <a:avLst/>
          </a:prstGeom>
        </p:spPr>
      </p:pic>
      <p:sp>
        <p:nvSpPr>
          <p:cNvPr id="20" name="TextBox 19">
            <a:extLst>
              <a:ext uri="{FF2B5EF4-FFF2-40B4-BE49-F238E27FC236}">
                <a16:creationId xmlns:a16="http://schemas.microsoft.com/office/drawing/2014/main" id="{08F9C277-C188-471A-47EE-B2EB869D743B}"/>
              </a:ext>
            </a:extLst>
          </p:cNvPr>
          <p:cNvSpPr txBox="1"/>
          <p:nvPr/>
        </p:nvSpPr>
        <p:spPr>
          <a:xfrm>
            <a:off x="3554499" y="1857114"/>
            <a:ext cx="1614933" cy="276999"/>
          </a:xfrm>
          <a:prstGeom prst="rect">
            <a:avLst/>
          </a:prstGeom>
          <a:solidFill>
            <a:srgbClr val="C00000"/>
          </a:solid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rgbClr val="E7E6E6"/>
                </a:solidFill>
                <a:cs typeface="Segoe UI"/>
              </a:rPr>
              <a:t>Community Priority</a:t>
            </a:r>
            <a:endParaRPr lang="en-US" sz="1200" b="1">
              <a:solidFill>
                <a:srgbClr val="E7E6E6"/>
              </a:solidFill>
            </a:endParaRPr>
          </a:p>
        </p:txBody>
      </p:sp>
      <p:sp>
        <p:nvSpPr>
          <p:cNvPr id="15" name="Oval 14">
            <a:extLst>
              <a:ext uri="{FF2B5EF4-FFF2-40B4-BE49-F238E27FC236}">
                <a16:creationId xmlns:a16="http://schemas.microsoft.com/office/drawing/2014/main" id="{45A99933-DAE6-44FF-C366-DA20D8CA314F}"/>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32" name="Graphic 31" descr="Users outline">
            <a:extLst>
              <a:ext uri="{FF2B5EF4-FFF2-40B4-BE49-F238E27FC236}">
                <a16:creationId xmlns:a16="http://schemas.microsoft.com/office/drawing/2014/main" id="{42A91A97-A56E-3A02-AAF3-712362AC0AE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6856" y="5399466"/>
            <a:ext cx="599956" cy="619248"/>
          </a:xfrm>
          <a:prstGeom prst="rect">
            <a:avLst/>
          </a:prstGeom>
        </p:spPr>
      </p:pic>
    </p:spTree>
    <p:extLst>
      <p:ext uri="{BB962C8B-B14F-4D97-AF65-F5344CB8AC3E}">
        <p14:creationId xmlns:p14="http://schemas.microsoft.com/office/powerpoint/2010/main" val="3473384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map of a city&#10;&#10;Description automatically generated">
            <a:extLst>
              <a:ext uri="{FF2B5EF4-FFF2-40B4-BE49-F238E27FC236}">
                <a16:creationId xmlns:a16="http://schemas.microsoft.com/office/drawing/2014/main" id="{C6355666-882D-FC68-2008-63485F30204B}"/>
              </a:ext>
            </a:extLst>
          </p:cNvPr>
          <p:cNvPicPr>
            <a:picLocks noChangeAspect="1"/>
          </p:cNvPicPr>
          <p:nvPr/>
        </p:nvPicPr>
        <p:blipFill>
          <a:blip r:embed="rId3"/>
          <a:stretch>
            <a:fillRect/>
          </a:stretch>
        </p:blipFill>
        <p:spPr>
          <a:xfrm>
            <a:off x="5486400" y="1564220"/>
            <a:ext cx="6705600" cy="3597481"/>
          </a:xfrm>
          <a:prstGeom prst="rect">
            <a:avLst/>
          </a:prstGeom>
        </p:spPr>
      </p:pic>
      <p:sp>
        <p:nvSpPr>
          <p:cNvPr id="9" name="Oval 8">
            <a:extLst>
              <a:ext uri="{FF2B5EF4-FFF2-40B4-BE49-F238E27FC236}">
                <a16:creationId xmlns:a16="http://schemas.microsoft.com/office/drawing/2014/main" id="{CCE196A8-A7DD-BDA3-3FB5-F1339EEC0236}"/>
              </a:ext>
            </a:extLst>
          </p:cNvPr>
          <p:cNvSpPr>
            <a:spLocks noChangeAspect="1"/>
          </p:cNvSpPr>
          <p:nvPr/>
        </p:nvSpPr>
        <p:spPr>
          <a:xfrm>
            <a:off x="4347405"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5" name="Oval 24">
            <a:extLst>
              <a:ext uri="{FF2B5EF4-FFF2-40B4-BE49-F238E27FC236}">
                <a16:creationId xmlns:a16="http://schemas.microsoft.com/office/drawing/2014/main" id="{C2C60C18-9F4E-009D-CA4F-5F22049774CA}"/>
              </a:ext>
            </a:extLst>
          </p:cNvPr>
          <p:cNvSpPr>
            <a:spLocks noChangeAspect="1"/>
          </p:cNvSpPr>
          <p:nvPr/>
        </p:nvSpPr>
        <p:spPr>
          <a:xfrm>
            <a:off x="169624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6" name="Oval 25">
            <a:extLst>
              <a:ext uri="{FF2B5EF4-FFF2-40B4-BE49-F238E27FC236}">
                <a16:creationId xmlns:a16="http://schemas.microsoft.com/office/drawing/2014/main" id="{FF2A9FF8-1EA6-1371-7E03-72693D2A14F1}"/>
              </a:ext>
            </a:extLst>
          </p:cNvPr>
          <p:cNvSpPr>
            <a:spLocks noChangeAspect="1"/>
          </p:cNvSpPr>
          <p:nvPr/>
        </p:nvSpPr>
        <p:spPr>
          <a:xfrm>
            <a:off x="2566036"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7" name="Oval 26">
            <a:extLst>
              <a:ext uri="{FF2B5EF4-FFF2-40B4-BE49-F238E27FC236}">
                <a16:creationId xmlns:a16="http://schemas.microsoft.com/office/drawing/2014/main" id="{F152DD8E-2E4F-8904-5B24-DDDA524AC9D8}"/>
              </a:ext>
            </a:extLst>
          </p:cNvPr>
          <p:cNvSpPr>
            <a:spLocks noChangeAspect="1"/>
          </p:cNvSpPr>
          <p:nvPr/>
        </p:nvSpPr>
        <p:spPr>
          <a:xfrm>
            <a:off x="3495248"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29" name="Picture 1" descr="Chat outline">
            <a:extLst>
              <a:ext uri="{FF2B5EF4-FFF2-40B4-BE49-F238E27FC236}">
                <a16:creationId xmlns:a16="http://schemas.microsoft.com/office/drawing/2014/main" id="{63DCDA69-58FD-020A-27CB-A81B0690FCB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659694" y="5441993"/>
            <a:ext cx="541811" cy="541811"/>
          </a:xfrm>
          <a:prstGeom prst="rect">
            <a:avLst/>
          </a:prstGeom>
          <a:noFill/>
          <a:ln>
            <a:noFill/>
          </a:ln>
        </p:spPr>
      </p:pic>
      <p:pic>
        <p:nvPicPr>
          <p:cNvPr id="30" name="Picture 13" descr="Crane outline">
            <a:extLst>
              <a:ext uri="{FF2B5EF4-FFF2-40B4-BE49-F238E27FC236}">
                <a16:creationId xmlns:a16="http://schemas.microsoft.com/office/drawing/2014/main" id="{4B5640A6-0A9D-DBF5-64B2-874B91B27D8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80812" y="5441993"/>
            <a:ext cx="541811" cy="541811"/>
          </a:xfrm>
          <a:prstGeom prst="rect">
            <a:avLst/>
          </a:prstGeom>
          <a:noFill/>
          <a:ln>
            <a:noFill/>
          </a:ln>
        </p:spPr>
      </p:pic>
      <p:pic>
        <p:nvPicPr>
          <p:cNvPr id="31" name="Picture 8" descr="Single gear outline">
            <a:extLst>
              <a:ext uri="{FF2B5EF4-FFF2-40B4-BE49-F238E27FC236}">
                <a16:creationId xmlns:a16="http://schemas.microsoft.com/office/drawing/2014/main" id="{BBFEAC78-9C01-89D5-5B14-8C386DD2953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546135" y="5420885"/>
            <a:ext cx="584027" cy="584027"/>
          </a:xfrm>
          <a:prstGeom prst="rect">
            <a:avLst/>
          </a:prstGeom>
          <a:noFill/>
          <a:ln>
            <a:noFill/>
          </a:ln>
        </p:spPr>
      </p:pic>
      <p:pic>
        <p:nvPicPr>
          <p:cNvPr id="32" name="Picture 11" descr="Bus outline">
            <a:extLst>
              <a:ext uri="{FF2B5EF4-FFF2-40B4-BE49-F238E27FC236}">
                <a16:creationId xmlns:a16="http://schemas.microsoft.com/office/drawing/2014/main" id="{B701A2C8-F17D-C12B-2ACF-9A59DF4E482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n-US"/>
              <a:t>Herriman/Riverton/Draper/Bluffdale</a:t>
            </a:r>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a:xfrm>
            <a:off x="838200" y="1825625"/>
            <a:ext cx="4639322" cy="4351338"/>
          </a:xfrm>
        </p:spPr>
        <p:txBody>
          <a:bodyPr vert="horz" lIns="91440" tIns="45720" rIns="91440" bIns="45720" rtlCol="0" anchor="t">
            <a:normAutofit/>
          </a:bodyPr>
          <a:lstStyle/>
          <a:p>
            <a:pPr marL="0" indent="0">
              <a:buNone/>
            </a:pPr>
            <a:r>
              <a:rPr lang="en-US" b="1" u="sng"/>
              <a:t>Route 126*:</a:t>
            </a:r>
            <a:r>
              <a:rPr lang="en-US"/>
              <a:t> </a:t>
            </a:r>
            <a:br>
              <a:rPr lang="en-US"/>
            </a:br>
            <a:r>
              <a:rPr lang="en-US"/>
              <a:t>Implement new route </a:t>
            </a:r>
            <a:br>
              <a:rPr lang="en-US"/>
            </a:br>
            <a:r>
              <a:rPr lang="en-US"/>
              <a:t>Serves SLCC, Real Salt Lake Academy</a:t>
            </a:r>
            <a:br>
              <a:rPr lang="en-US"/>
            </a:br>
            <a:r>
              <a:rPr lang="en-US">
                <a:solidFill>
                  <a:srgbClr val="C00000"/>
                </a:solidFill>
              </a:rPr>
              <a:t>Modified alignment until street network is complete</a:t>
            </a:r>
            <a:endParaRPr lang="en-US">
              <a:solidFill>
                <a:srgbClr val="C00000"/>
              </a:solidFill>
              <a:cs typeface="Segoe UI"/>
            </a:endParaRPr>
          </a:p>
          <a:p>
            <a:pPr marL="0" indent="0">
              <a:buNone/>
            </a:pPr>
            <a:r>
              <a:rPr lang="en-US" b="1" u="sng"/>
              <a:t>Route 219*:</a:t>
            </a:r>
            <a:r>
              <a:rPr lang="en-US"/>
              <a:t> Implement new route</a:t>
            </a:r>
            <a:br>
              <a:rPr lang="en-US"/>
            </a:br>
            <a:r>
              <a:rPr lang="en-US">
                <a:solidFill>
                  <a:srgbClr val="C00000"/>
                </a:solidFill>
              </a:rPr>
              <a:t>Modified alignment until The Point station opens</a:t>
            </a:r>
            <a:endParaRPr lang="en-US">
              <a:solidFill>
                <a:srgbClr val="C00000"/>
              </a:solidFill>
              <a:cs typeface="Segoe UI"/>
            </a:endParaRPr>
          </a:p>
          <a:p>
            <a:pPr marL="0" indent="0">
              <a:buNone/>
            </a:pPr>
            <a:br>
              <a:rPr lang="en-US" b="1" u="sng"/>
            </a:br>
            <a:endParaRPr lang="en-US">
              <a:solidFill>
                <a:srgbClr val="FF0000"/>
              </a:solidFill>
              <a:cs typeface="Segoe UI"/>
            </a:endParaRPr>
          </a:p>
        </p:txBody>
      </p:sp>
      <p:graphicFrame>
        <p:nvGraphicFramePr>
          <p:cNvPr id="11" name="Table 10">
            <a:extLst>
              <a:ext uri="{FF2B5EF4-FFF2-40B4-BE49-F238E27FC236}">
                <a16:creationId xmlns:a16="http://schemas.microsoft.com/office/drawing/2014/main" id="{B36DDA1B-E9BD-2698-44C0-27BAC7D9325A}"/>
              </a:ext>
            </a:extLst>
          </p:cNvPr>
          <p:cNvGraphicFramePr>
            <a:graphicFrameLocks noGrp="1"/>
          </p:cNvGraphicFramePr>
          <p:nvPr>
            <p:extLst>
              <p:ext uri="{D42A27DB-BD31-4B8C-83A1-F6EECF244321}">
                <p14:modId xmlns:p14="http://schemas.microsoft.com/office/powerpoint/2010/main" val="1680488449"/>
              </p:ext>
            </p:extLst>
          </p:nvPr>
        </p:nvGraphicFramePr>
        <p:xfrm>
          <a:off x="6350027" y="5444808"/>
          <a:ext cx="3891284" cy="741680"/>
        </p:xfrm>
        <a:graphic>
          <a:graphicData uri="http://schemas.openxmlformats.org/drawingml/2006/table">
            <a:tbl>
              <a:tblPr firstRow="1" bandRow="1">
                <a:tableStyleId>{5C22544A-7EE6-4342-B048-85BDC9FD1C3A}</a:tableStyleId>
              </a:tblPr>
              <a:tblGrid>
                <a:gridCol w="972821">
                  <a:extLst>
                    <a:ext uri="{9D8B030D-6E8A-4147-A177-3AD203B41FA5}">
                      <a16:colId xmlns:a16="http://schemas.microsoft.com/office/drawing/2014/main" val="3495761732"/>
                    </a:ext>
                  </a:extLst>
                </a:gridCol>
                <a:gridCol w="972821">
                  <a:extLst>
                    <a:ext uri="{9D8B030D-6E8A-4147-A177-3AD203B41FA5}">
                      <a16:colId xmlns:a16="http://schemas.microsoft.com/office/drawing/2014/main" val="3037171637"/>
                    </a:ext>
                  </a:extLst>
                </a:gridCol>
                <a:gridCol w="972821">
                  <a:extLst>
                    <a:ext uri="{9D8B030D-6E8A-4147-A177-3AD203B41FA5}">
                      <a16:colId xmlns:a16="http://schemas.microsoft.com/office/drawing/2014/main" val="1590106577"/>
                    </a:ext>
                  </a:extLst>
                </a:gridCol>
                <a:gridCol w="972821">
                  <a:extLst>
                    <a:ext uri="{9D8B030D-6E8A-4147-A177-3AD203B41FA5}">
                      <a16:colId xmlns:a16="http://schemas.microsoft.com/office/drawing/2014/main" val="3745068746"/>
                    </a:ext>
                  </a:extLst>
                </a:gridCol>
              </a:tblGrid>
              <a:tr h="370840">
                <a:tc>
                  <a:txBody>
                    <a:bodyPr/>
                    <a:lstStyle/>
                    <a:p>
                      <a:r>
                        <a:rPr lang="en-US"/>
                        <a:t>Hours</a:t>
                      </a:r>
                    </a:p>
                  </a:txBody>
                  <a:tcPr/>
                </a:tc>
                <a:tc>
                  <a:txBody>
                    <a:bodyPr/>
                    <a:lstStyle/>
                    <a:p>
                      <a:r>
                        <a:rPr lang="en-US"/>
                        <a:t>Miles</a:t>
                      </a:r>
                    </a:p>
                  </a:txBody>
                  <a:tcPr/>
                </a:tc>
                <a:tc>
                  <a:txBody>
                    <a:bodyPr/>
                    <a:lstStyle/>
                    <a:p>
                      <a:r>
                        <a:rPr lang="en-US"/>
                        <a:t>Shifts</a:t>
                      </a:r>
                    </a:p>
                  </a:txBody>
                  <a:tcPr/>
                </a:tc>
                <a:tc>
                  <a:txBody>
                    <a:bodyPr/>
                    <a:lstStyle/>
                    <a:p>
                      <a:r>
                        <a:rPr lang="en-US"/>
                        <a:t>Pullout</a:t>
                      </a:r>
                    </a:p>
                  </a:txBody>
                  <a:tcPr/>
                </a:tc>
                <a:extLst>
                  <a:ext uri="{0D108BD9-81ED-4DB2-BD59-A6C34878D82A}">
                    <a16:rowId xmlns:a16="http://schemas.microsoft.com/office/drawing/2014/main" val="4202893918"/>
                  </a:ext>
                </a:extLst>
              </a:tr>
              <a:tr h="370840">
                <a:tc>
                  <a:txBody>
                    <a:bodyPr/>
                    <a:lstStyle/>
                    <a:p>
                      <a:pPr algn="ctr"/>
                      <a:r>
                        <a:rPr lang="en-US"/>
                        <a:t>+22K</a:t>
                      </a:r>
                    </a:p>
                  </a:txBody>
                  <a:tcPr/>
                </a:tc>
                <a:tc>
                  <a:txBody>
                    <a:bodyPr/>
                    <a:lstStyle/>
                    <a:p>
                      <a:pPr algn="ctr"/>
                      <a:r>
                        <a:rPr lang="en-US"/>
                        <a:t>+333K</a:t>
                      </a:r>
                    </a:p>
                  </a:txBody>
                  <a:tcPr/>
                </a:tc>
                <a:tc>
                  <a:txBody>
                    <a:bodyPr/>
                    <a:lstStyle/>
                    <a:p>
                      <a:pPr algn="ctr"/>
                      <a:r>
                        <a:rPr lang="en-US"/>
                        <a:t>+15</a:t>
                      </a:r>
                    </a:p>
                  </a:txBody>
                  <a:tcPr/>
                </a:tc>
                <a:tc>
                  <a:txBody>
                    <a:bodyPr/>
                    <a:lstStyle/>
                    <a:p>
                      <a:pPr algn="ctr"/>
                      <a:r>
                        <a:rPr lang="en-US"/>
                        <a:t>+9</a:t>
                      </a:r>
                    </a:p>
                  </a:txBody>
                  <a:tcPr/>
                </a:tc>
                <a:extLst>
                  <a:ext uri="{0D108BD9-81ED-4DB2-BD59-A6C34878D82A}">
                    <a16:rowId xmlns:a16="http://schemas.microsoft.com/office/drawing/2014/main" val="588539154"/>
                  </a:ext>
                </a:extLst>
              </a:tr>
            </a:tbl>
          </a:graphicData>
        </a:graphic>
      </p:graphicFrame>
      <p:sp>
        <p:nvSpPr>
          <p:cNvPr id="14" name="Slide Number Placeholder 13">
            <a:extLst>
              <a:ext uri="{FF2B5EF4-FFF2-40B4-BE49-F238E27FC236}">
                <a16:creationId xmlns:a16="http://schemas.microsoft.com/office/drawing/2014/main" id="{67183CD8-2613-3BE2-F721-604074141AA9}"/>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16</a:t>
            </a:fld>
            <a:endParaRPr lang="en-US">
              <a:solidFill>
                <a:prstClr val="black">
                  <a:tint val="75000"/>
                </a:prstClr>
              </a:solidFill>
            </a:endParaRPr>
          </a:p>
        </p:txBody>
      </p:sp>
      <p:sp>
        <p:nvSpPr>
          <p:cNvPr id="15" name="TextBox 14">
            <a:extLst>
              <a:ext uri="{FF2B5EF4-FFF2-40B4-BE49-F238E27FC236}">
                <a16:creationId xmlns:a16="http://schemas.microsoft.com/office/drawing/2014/main" id="{202B0E7D-6505-CD46-BB84-2FE78C7C3C67}"/>
              </a:ext>
            </a:extLst>
          </p:cNvPr>
          <p:cNvSpPr txBox="1"/>
          <p:nvPr/>
        </p:nvSpPr>
        <p:spPr>
          <a:xfrm>
            <a:off x="6352136" y="2024951"/>
            <a:ext cx="1728358" cy="415498"/>
          </a:xfrm>
          <a:prstGeom prst="rect">
            <a:avLst/>
          </a:prstGeom>
          <a:solidFill>
            <a:schemeClr val="bg1"/>
          </a:solidFill>
        </p:spPr>
        <p:txBody>
          <a:bodyPr wrap="none" rtlCol="0">
            <a:spAutoFit/>
          </a:bodyPr>
          <a:lstStyle/>
          <a:p>
            <a:pPr algn="ctr"/>
            <a:r>
              <a:rPr lang="en-US" sz="1050"/>
              <a:t>Daybreak Parkway Station</a:t>
            </a:r>
          </a:p>
          <a:p>
            <a:pPr algn="ctr"/>
            <a:r>
              <a:rPr lang="en-US" sz="1050"/>
              <a:t>126 501</a:t>
            </a:r>
          </a:p>
        </p:txBody>
      </p:sp>
      <p:sp>
        <p:nvSpPr>
          <p:cNvPr id="18" name="TextBox 17">
            <a:extLst>
              <a:ext uri="{FF2B5EF4-FFF2-40B4-BE49-F238E27FC236}">
                <a16:creationId xmlns:a16="http://schemas.microsoft.com/office/drawing/2014/main" id="{64F1F72B-7B1B-D345-D44B-C88841D188F0}"/>
              </a:ext>
            </a:extLst>
          </p:cNvPr>
          <p:cNvSpPr txBox="1"/>
          <p:nvPr/>
        </p:nvSpPr>
        <p:spPr>
          <a:xfrm>
            <a:off x="10242717" y="1613815"/>
            <a:ext cx="1742786" cy="415498"/>
          </a:xfrm>
          <a:prstGeom prst="rect">
            <a:avLst/>
          </a:prstGeom>
          <a:solidFill>
            <a:schemeClr val="bg1"/>
          </a:solidFill>
        </p:spPr>
        <p:txBody>
          <a:bodyPr wrap="none" rtlCol="0">
            <a:spAutoFit/>
          </a:bodyPr>
          <a:lstStyle/>
          <a:p>
            <a:pPr algn="ctr"/>
            <a:r>
              <a:rPr lang="en-US" sz="1050"/>
              <a:t>Sandy Civic Center Station</a:t>
            </a:r>
          </a:p>
          <a:p>
            <a:pPr algn="ctr"/>
            <a:r>
              <a:rPr lang="en-US" sz="1050"/>
              <a:t>201 219 F514 F525 871</a:t>
            </a:r>
          </a:p>
        </p:txBody>
      </p:sp>
      <p:sp>
        <p:nvSpPr>
          <p:cNvPr id="19" name="TextBox 18">
            <a:extLst>
              <a:ext uri="{FF2B5EF4-FFF2-40B4-BE49-F238E27FC236}">
                <a16:creationId xmlns:a16="http://schemas.microsoft.com/office/drawing/2014/main" id="{73AFB7DC-1D6F-29DC-9CFC-35AA5FCA126F}"/>
              </a:ext>
            </a:extLst>
          </p:cNvPr>
          <p:cNvSpPr txBox="1"/>
          <p:nvPr/>
        </p:nvSpPr>
        <p:spPr>
          <a:xfrm>
            <a:off x="10443015" y="3158422"/>
            <a:ext cx="1835759" cy="415498"/>
          </a:xfrm>
          <a:prstGeom prst="rect">
            <a:avLst/>
          </a:prstGeom>
          <a:solidFill>
            <a:schemeClr val="bg1"/>
          </a:solidFill>
        </p:spPr>
        <p:txBody>
          <a:bodyPr wrap="none" rtlCol="0">
            <a:spAutoFit/>
          </a:bodyPr>
          <a:lstStyle/>
          <a:p>
            <a:pPr algn="ctr"/>
            <a:r>
              <a:rPr lang="en-US" sz="1050"/>
              <a:t>Draper Town Center Station</a:t>
            </a:r>
          </a:p>
          <a:p>
            <a:pPr algn="ctr"/>
            <a:r>
              <a:rPr lang="en-US" sz="1050"/>
              <a:t>126 501</a:t>
            </a:r>
          </a:p>
        </p:txBody>
      </p:sp>
      <p:sp>
        <p:nvSpPr>
          <p:cNvPr id="20" name="TextBox 19">
            <a:extLst>
              <a:ext uri="{FF2B5EF4-FFF2-40B4-BE49-F238E27FC236}">
                <a16:creationId xmlns:a16="http://schemas.microsoft.com/office/drawing/2014/main" id="{DF608142-33C9-5BD0-8548-6A1AAEE44FB0}"/>
              </a:ext>
            </a:extLst>
          </p:cNvPr>
          <p:cNvSpPr txBox="1"/>
          <p:nvPr/>
        </p:nvSpPr>
        <p:spPr>
          <a:xfrm>
            <a:off x="9567666" y="3666482"/>
            <a:ext cx="1045479" cy="415498"/>
          </a:xfrm>
          <a:prstGeom prst="rect">
            <a:avLst/>
          </a:prstGeom>
          <a:solidFill>
            <a:schemeClr val="bg1"/>
          </a:solidFill>
        </p:spPr>
        <p:txBody>
          <a:bodyPr wrap="none" rtlCol="0">
            <a:spAutoFit/>
          </a:bodyPr>
          <a:lstStyle/>
          <a:p>
            <a:pPr algn="ctr"/>
            <a:r>
              <a:rPr lang="en-US" sz="1050"/>
              <a:t>Draper Station</a:t>
            </a:r>
          </a:p>
          <a:p>
            <a:pPr algn="ctr"/>
            <a:r>
              <a:rPr lang="en-US" sz="1050"/>
              <a:t>126 501 F514</a:t>
            </a:r>
          </a:p>
        </p:txBody>
      </p:sp>
      <p:sp>
        <p:nvSpPr>
          <p:cNvPr id="22" name="TextBox 21">
            <a:extLst>
              <a:ext uri="{FF2B5EF4-FFF2-40B4-BE49-F238E27FC236}">
                <a16:creationId xmlns:a16="http://schemas.microsoft.com/office/drawing/2014/main" id="{A0BA7FAC-2E61-190D-3AC4-8E3CA275C3C4}"/>
              </a:ext>
            </a:extLst>
          </p:cNvPr>
          <p:cNvSpPr txBox="1"/>
          <p:nvPr/>
        </p:nvSpPr>
        <p:spPr>
          <a:xfrm>
            <a:off x="8936843" y="2588400"/>
            <a:ext cx="391454" cy="246221"/>
          </a:xfrm>
          <a:prstGeom prst="rect">
            <a:avLst/>
          </a:prstGeom>
          <a:noFill/>
        </p:spPr>
        <p:txBody>
          <a:bodyPr wrap="none" rtlCol="0">
            <a:spAutoFit/>
          </a:bodyPr>
          <a:lstStyle/>
          <a:p>
            <a:r>
              <a:rPr lang="en-US" sz="1000"/>
              <a:t>219</a:t>
            </a:r>
          </a:p>
        </p:txBody>
      </p:sp>
      <p:sp>
        <p:nvSpPr>
          <p:cNvPr id="23" name="TextBox 22">
            <a:extLst>
              <a:ext uri="{FF2B5EF4-FFF2-40B4-BE49-F238E27FC236}">
                <a16:creationId xmlns:a16="http://schemas.microsoft.com/office/drawing/2014/main" id="{8F39F0D9-35AC-49E2-CCEE-D59ADE416C84}"/>
              </a:ext>
            </a:extLst>
          </p:cNvPr>
          <p:cNvSpPr txBox="1"/>
          <p:nvPr/>
        </p:nvSpPr>
        <p:spPr>
          <a:xfrm>
            <a:off x="9977151" y="2343757"/>
            <a:ext cx="391454" cy="246221"/>
          </a:xfrm>
          <a:prstGeom prst="rect">
            <a:avLst/>
          </a:prstGeom>
          <a:noFill/>
        </p:spPr>
        <p:txBody>
          <a:bodyPr wrap="none" rtlCol="0">
            <a:spAutoFit/>
          </a:bodyPr>
          <a:lstStyle/>
          <a:p>
            <a:r>
              <a:rPr lang="en-US" sz="1000"/>
              <a:t>871</a:t>
            </a:r>
          </a:p>
        </p:txBody>
      </p:sp>
      <p:sp>
        <p:nvSpPr>
          <p:cNvPr id="24" name="TextBox 23">
            <a:extLst>
              <a:ext uri="{FF2B5EF4-FFF2-40B4-BE49-F238E27FC236}">
                <a16:creationId xmlns:a16="http://schemas.microsoft.com/office/drawing/2014/main" id="{5F18F5F0-579A-3529-8D24-316909D4B5B4}"/>
              </a:ext>
            </a:extLst>
          </p:cNvPr>
          <p:cNvSpPr txBox="1"/>
          <p:nvPr/>
        </p:nvSpPr>
        <p:spPr>
          <a:xfrm>
            <a:off x="7914346" y="2955222"/>
            <a:ext cx="391454" cy="246221"/>
          </a:xfrm>
          <a:prstGeom prst="rect">
            <a:avLst/>
          </a:prstGeom>
          <a:noFill/>
        </p:spPr>
        <p:txBody>
          <a:bodyPr wrap="none" rtlCol="0">
            <a:spAutoFit/>
          </a:bodyPr>
          <a:lstStyle/>
          <a:p>
            <a:r>
              <a:rPr lang="en-US" sz="1000"/>
              <a:t>126</a:t>
            </a:r>
          </a:p>
        </p:txBody>
      </p:sp>
      <p:sp>
        <p:nvSpPr>
          <p:cNvPr id="6" name="TextBox 5">
            <a:extLst>
              <a:ext uri="{FF2B5EF4-FFF2-40B4-BE49-F238E27FC236}">
                <a16:creationId xmlns:a16="http://schemas.microsoft.com/office/drawing/2014/main" id="{6DD9E0CE-DE09-1AAF-478B-A2E973F8F308}"/>
              </a:ext>
            </a:extLst>
          </p:cNvPr>
          <p:cNvSpPr txBox="1"/>
          <p:nvPr/>
        </p:nvSpPr>
        <p:spPr>
          <a:xfrm>
            <a:off x="6025923" y="6359085"/>
            <a:ext cx="58223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Segoe UI"/>
              </a:rPr>
              <a:t>Includes +2 pullout, +4 shifts for Paratransit</a:t>
            </a:r>
            <a:endParaRPr lang="en-US"/>
          </a:p>
        </p:txBody>
      </p:sp>
      <p:sp>
        <p:nvSpPr>
          <p:cNvPr id="2" name="TextBox 1">
            <a:extLst>
              <a:ext uri="{FF2B5EF4-FFF2-40B4-BE49-F238E27FC236}">
                <a16:creationId xmlns:a16="http://schemas.microsoft.com/office/drawing/2014/main" id="{0A3B46D2-D6D8-2C17-FB11-59BB5FE19510}"/>
              </a:ext>
            </a:extLst>
          </p:cNvPr>
          <p:cNvSpPr txBox="1"/>
          <p:nvPr/>
        </p:nvSpPr>
        <p:spPr>
          <a:xfrm>
            <a:off x="7113203" y="4573188"/>
            <a:ext cx="1595310" cy="415498"/>
          </a:xfrm>
          <a:prstGeom prst="rect">
            <a:avLst/>
          </a:prstGeom>
          <a:solidFill>
            <a:schemeClr val="bg1"/>
          </a:solidFill>
        </p:spPr>
        <p:txBody>
          <a:bodyPr wrap="none" rtlCol="0">
            <a:spAutoFit/>
          </a:bodyPr>
          <a:lstStyle/>
          <a:p>
            <a:pPr algn="ctr"/>
            <a:r>
              <a:rPr lang="en-US" sz="1050"/>
              <a:t>SLCC Herriman Campus</a:t>
            </a:r>
          </a:p>
          <a:p>
            <a:pPr algn="ctr"/>
            <a:r>
              <a:rPr lang="en-US" sz="1050"/>
              <a:t>126 501</a:t>
            </a:r>
          </a:p>
        </p:txBody>
      </p:sp>
      <p:sp>
        <p:nvSpPr>
          <p:cNvPr id="8" name="TextBox 7">
            <a:extLst>
              <a:ext uri="{FF2B5EF4-FFF2-40B4-BE49-F238E27FC236}">
                <a16:creationId xmlns:a16="http://schemas.microsoft.com/office/drawing/2014/main" id="{AB63AFDA-A352-6DBB-690C-D8F30601D959}"/>
              </a:ext>
            </a:extLst>
          </p:cNvPr>
          <p:cNvSpPr txBox="1"/>
          <p:nvPr/>
        </p:nvSpPr>
        <p:spPr>
          <a:xfrm>
            <a:off x="2312154" y="1869606"/>
            <a:ext cx="1931234" cy="307777"/>
          </a:xfrm>
          <a:prstGeom prst="rect">
            <a:avLst/>
          </a:prstGeom>
          <a:solidFill>
            <a:srgbClr val="C00000"/>
          </a:solid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E7E6E6"/>
                </a:solidFill>
                <a:cs typeface="Segoe UI"/>
              </a:rPr>
              <a:t>Community Priority</a:t>
            </a:r>
            <a:endParaRPr lang="en-US" sz="1400" b="1">
              <a:solidFill>
                <a:srgbClr val="E7E6E6"/>
              </a:solidFill>
            </a:endParaRPr>
          </a:p>
        </p:txBody>
      </p:sp>
      <p:sp>
        <p:nvSpPr>
          <p:cNvPr id="10" name="Oval 9">
            <a:extLst>
              <a:ext uri="{FF2B5EF4-FFF2-40B4-BE49-F238E27FC236}">
                <a16:creationId xmlns:a16="http://schemas.microsoft.com/office/drawing/2014/main" id="{008441D8-F2EE-E149-D1F3-69DA5DD65348}"/>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13" name="Graphic 12" descr="Users outline">
            <a:extLst>
              <a:ext uri="{FF2B5EF4-FFF2-40B4-BE49-F238E27FC236}">
                <a16:creationId xmlns:a16="http://schemas.microsoft.com/office/drawing/2014/main" id="{E59EBCF8-CE11-A01D-D66A-2FD7F95E027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spTree>
    <p:extLst>
      <p:ext uri="{BB962C8B-B14F-4D97-AF65-F5344CB8AC3E}">
        <p14:creationId xmlns:p14="http://schemas.microsoft.com/office/powerpoint/2010/main" val="665854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7255BE2-7DE5-9F28-28B7-BF08E6C7303F}"/>
              </a:ext>
            </a:extLst>
          </p:cNvPr>
          <p:cNvSpPr>
            <a:spLocks noChangeAspect="1"/>
          </p:cNvSpPr>
          <p:nvPr/>
        </p:nvSpPr>
        <p:spPr>
          <a:xfrm>
            <a:off x="4347405"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8" name="Oval 7">
            <a:extLst>
              <a:ext uri="{FF2B5EF4-FFF2-40B4-BE49-F238E27FC236}">
                <a16:creationId xmlns:a16="http://schemas.microsoft.com/office/drawing/2014/main" id="{67432B3D-02AA-B708-3430-1DE56D767D6C}"/>
              </a:ext>
            </a:extLst>
          </p:cNvPr>
          <p:cNvSpPr>
            <a:spLocks noChangeAspect="1"/>
          </p:cNvSpPr>
          <p:nvPr/>
        </p:nvSpPr>
        <p:spPr>
          <a:xfrm>
            <a:off x="1696240"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9" name="Oval 8">
            <a:extLst>
              <a:ext uri="{FF2B5EF4-FFF2-40B4-BE49-F238E27FC236}">
                <a16:creationId xmlns:a16="http://schemas.microsoft.com/office/drawing/2014/main" id="{FDAADEC6-C007-E947-62B7-EA3126D03105}"/>
              </a:ext>
            </a:extLst>
          </p:cNvPr>
          <p:cNvSpPr>
            <a:spLocks noChangeAspect="1"/>
          </p:cNvSpPr>
          <p:nvPr/>
        </p:nvSpPr>
        <p:spPr>
          <a:xfrm>
            <a:off x="2566036"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2" name="Oval 11">
            <a:extLst>
              <a:ext uri="{FF2B5EF4-FFF2-40B4-BE49-F238E27FC236}">
                <a16:creationId xmlns:a16="http://schemas.microsoft.com/office/drawing/2014/main" id="{A55CB0EE-6446-84BC-347D-4F3589049912}"/>
              </a:ext>
            </a:extLst>
          </p:cNvPr>
          <p:cNvSpPr>
            <a:spLocks noChangeAspect="1"/>
          </p:cNvSpPr>
          <p:nvPr/>
        </p:nvSpPr>
        <p:spPr>
          <a:xfrm>
            <a:off x="3495248"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16" name="Picture 1" descr="Chat outline">
            <a:extLst>
              <a:ext uri="{FF2B5EF4-FFF2-40B4-BE49-F238E27FC236}">
                <a16:creationId xmlns:a16="http://schemas.microsoft.com/office/drawing/2014/main" id="{362DA31A-5803-0FEB-45B9-2ECE4801107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59694" y="5441993"/>
            <a:ext cx="541811" cy="541811"/>
          </a:xfrm>
          <a:prstGeom prst="rect">
            <a:avLst/>
          </a:prstGeom>
          <a:noFill/>
          <a:ln>
            <a:noFill/>
          </a:ln>
        </p:spPr>
      </p:pic>
      <p:pic>
        <p:nvPicPr>
          <p:cNvPr id="17" name="Picture 13" descr="Crane outline">
            <a:extLst>
              <a:ext uri="{FF2B5EF4-FFF2-40B4-BE49-F238E27FC236}">
                <a16:creationId xmlns:a16="http://schemas.microsoft.com/office/drawing/2014/main" id="{16509C41-2BFB-4B08-2455-0BB306083E4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80812" y="5441993"/>
            <a:ext cx="541811" cy="541811"/>
          </a:xfrm>
          <a:prstGeom prst="rect">
            <a:avLst/>
          </a:prstGeom>
          <a:noFill/>
          <a:ln>
            <a:noFill/>
          </a:ln>
        </p:spPr>
      </p:pic>
      <p:pic>
        <p:nvPicPr>
          <p:cNvPr id="18" name="Picture 8" descr="Single gear outline">
            <a:extLst>
              <a:ext uri="{FF2B5EF4-FFF2-40B4-BE49-F238E27FC236}">
                <a16:creationId xmlns:a16="http://schemas.microsoft.com/office/drawing/2014/main" id="{B9484E98-7362-574A-ED5E-5BCBC92A5E3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46135" y="5420885"/>
            <a:ext cx="584027" cy="584027"/>
          </a:xfrm>
          <a:prstGeom prst="rect">
            <a:avLst/>
          </a:prstGeom>
          <a:noFill/>
          <a:ln>
            <a:noFill/>
          </a:ln>
        </p:spPr>
      </p:pic>
      <p:pic>
        <p:nvPicPr>
          <p:cNvPr id="19" name="Picture 11" descr="Bus outline">
            <a:extLst>
              <a:ext uri="{FF2B5EF4-FFF2-40B4-BE49-F238E27FC236}">
                <a16:creationId xmlns:a16="http://schemas.microsoft.com/office/drawing/2014/main" id="{D4C13BD8-A21A-FFDC-727B-2C4DAE0BF885}"/>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n-US">
                <a:latin typeface="Segoe UI Black"/>
                <a:ea typeface="Segoe UI Black"/>
              </a:rPr>
              <a:t>South Jordan Downtown Station</a:t>
            </a:r>
            <a:endParaRPr lang="en-US"/>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p:txBody>
          <a:bodyPr vert="horz" lIns="91440" tIns="45720" rIns="91440" bIns="45720" rtlCol="0" anchor="t">
            <a:normAutofit/>
          </a:bodyPr>
          <a:lstStyle/>
          <a:p>
            <a:pPr marL="0" indent="0">
              <a:buNone/>
            </a:pPr>
            <a:r>
              <a:rPr lang="en-US" b="1" u="sng"/>
              <a:t>Red Line:</a:t>
            </a:r>
            <a:br>
              <a:rPr lang="en-US" b="1" u="sng"/>
            </a:br>
            <a:r>
              <a:rPr lang="en-US">
                <a:cs typeface="Segoe UI"/>
              </a:rPr>
              <a:t>New South Jordan Downtown Station opens</a:t>
            </a:r>
            <a:endParaRPr lang="en-US" b="1" u="sng">
              <a:cs typeface="Segoe UI"/>
            </a:endParaRPr>
          </a:p>
        </p:txBody>
      </p:sp>
      <p:graphicFrame>
        <p:nvGraphicFramePr>
          <p:cNvPr id="11" name="Table 10">
            <a:extLst>
              <a:ext uri="{FF2B5EF4-FFF2-40B4-BE49-F238E27FC236}">
                <a16:creationId xmlns:a16="http://schemas.microsoft.com/office/drawing/2014/main" id="{B36DDA1B-E9BD-2698-44C0-27BAC7D9325A}"/>
              </a:ext>
            </a:extLst>
          </p:cNvPr>
          <p:cNvGraphicFramePr>
            <a:graphicFrameLocks noGrp="1"/>
          </p:cNvGraphicFramePr>
          <p:nvPr>
            <p:extLst>
              <p:ext uri="{D42A27DB-BD31-4B8C-83A1-F6EECF244321}">
                <p14:modId xmlns:p14="http://schemas.microsoft.com/office/powerpoint/2010/main" val="1502314941"/>
              </p:ext>
            </p:extLst>
          </p:nvPr>
        </p:nvGraphicFramePr>
        <p:xfrm>
          <a:off x="6350027" y="5444808"/>
          <a:ext cx="3891284" cy="741680"/>
        </p:xfrm>
        <a:graphic>
          <a:graphicData uri="http://schemas.openxmlformats.org/drawingml/2006/table">
            <a:tbl>
              <a:tblPr firstRow="1" bandRow="1">
                <a:tableStyleId>{5C22544A-7EE6-4342-B048-85BDC9FD1C3A}</a:tableStyleId>
              </a:tblPr>
              <a:tblGrid>
                <a:gridCol w="972821">
                  <a:extLst>
                    <a:ext uri="{9D8B030D-6E8A-4147-A177-3AD203B41FA5}">
                      <a16:colId xmlns:a16="http://schemas.microsoft.com/office/drawing/2014/main" val="3495761732"/>
                    </a:ext>
                  </a:extLst>
                </a:gridCol>
                <a:gridCol w="972821">
                  <a:extLst>
                    <a:ext uri="{9D8B030D-6E8A-4147-A177-3AD203B41FA5}">
                      <a16:colId xmlns:a16="http://schemas.microsoft.com/office/drawing/2014/main" val="3037171637"/>
                    </a:ext>
                  </a:extLst>
                </a:gridCol>
                <a:gridCol w="972821">
                  <a:extLst>
                    <a:ext uri="{9D8B030D-6E8A-4147-A177-3AD203B41FA5}">
                      <a16:colId xmlns:a16="http://schemas.microsoft.com/office/drawing/2014/main" val="1590106577"/>
                    </a:ext>
                  </a:extLst>
                </a:gridCol>
                <a:gridCol w="972821">
                  <a:extLst>
                    <a:ext uri="{9D8B030D-6E8A-4147-A177-3AD203B41FA5}">
                      <a16:colId xmlns:a16="http://schemas.microsoft.com/office/drawing/2014/main" val="3745068746"/>
                    </a:ext>
                  </a:extLst>
                </a:gridCol>
              </a:tblGrid>
              <a:tr h="370840">
                <a:tc>
                  <a:txBody>
                    <a:bodyPr/>
                    <a:lstStyle/>
                    <a:p>
                      <a:r>
                        <a:rPr lang="en-US"/>
                        <a:t>Hours</a:t>
                      </a:r>
                    </a:p>
                  </a:txBody>
                  <a:tcPr/>
                </a:tc>
                <a:tc>
                  <a:txBody>
                    <a:bodyPr/>
                    <a:lstStyle/>
                    <a:p>
                      <a:r>
                        <a:rPr lang="en-US"/>
                        <a:t>Miles</a:t>
                      </a:r>
                    </a:p>
                  </a:txBody>
                  <a:tcPr/>
                </a:tc>
                <a:tc>
                  <a:txBody>
                    <a:bodyPr/>
                    <a:lstStyle/>
                    <a:p>
                      <a:r>
                        <a:rPr lang="en-US"/>
                        <a:t>Shifts</a:t>
                      </a:r>
                    </a:p>
                  </a:txBody>
                  <a:tcPr/>
                </a:tc>
                <a:tc>
                  <a:txBody>
                    <a:bodyPr/>
                    <a:lstStyle/>
                    <a:p>
                      <a:r>
                        <a:rPr lang="en-US"/>
                        <a:t>Pullout</a:t>
                      </a:r>
                    </a:p>
                  </a:txBody>
                  <a:tcPr/>
                </a:tc>
                <a:extLst>
                  <a:ext uri="{0D108BD9-81ED-4DB2-BD59-A6C34878D82A}">
                    <a16:rowId xmlns:a16="http://schemas.microsoft.com/office/drawing/2014/main" val="4202893918"/>
                  </a:ext>
                </a:extLst>
              </a:tr>
              <a:tr h="370840">
                <a:tc>
                  <a:txBody>
                    <a:bodyPr/>
                    <a:lstStyle/>
                    <a:p>
                      <a:pPr algn="ctr"/>
                      <a:r>
                        <a:rPr lang="en-US"/>
                        <a:t>0</a:t>
                      </a:r>
                    </a:p>
                  </a:txBody>
                  <a:tcPr/>
                </a:tc>
                <a:tc>
                  <a:txBody>
                    <a:bodyPr/>
                    <a:lstStyle/>
                    <a:p>
                      <a:pPr algn="ctr"/>
                      <a:r>
                        <a:rPr lang="en-US"/>
                        <a:t>0</a:t>
                      </a:r>
                    </a:p>
                  </a:txBody>
                  <a:tcPr/>
                </a:tc>
                <a:tc>
                  <a:txBody>
                    <a:bodyPr/>
                    <a:lstStyle/>
                    <a:p>
                      <a:pPr algn="ctr"/>
                      <a:r>
                        <a:rPr lang="en-US"/>
                        <a:t>0</a:t>
                      </a:r>
                    </a:p>
                  </a:txBody>
                  <a:tcPr/>
                </a:tc>
                <a:tc>
                  <a:txBody>
                    <a:bodyPr/>
                    <a:lstStyle/>
                    <a:p>
                      <a:pPr algn="ctr"/>
                      <a:r>
                        <a:rPr lang="en-US"/>
                        <a:t>0</a:t>
                      </a:r>
                    </a:p>
                  </a:txBody>
                  <a:tcPr/>
                </a:tc>
                <a:extLst>
                  <a:ext uri="{0D108BD9-81ED-4DB2-BD59-A6C34878D82A}">
                    <a16:rowId xmlns:a16="http://schemas.microsoft.com/office/drawing/2014/main" val="588539154"/>
                  </a:ext>
                </a:extLst>
              </a:tr>
            </a:tbl>
          </a:graphicData>
        </a:graphic>
      </p:graphicFrame>
      <p:sp>
        <p:nvSpPr>
          <p:cNvPr id="6" name="Slide Number Placeholder 5">
            <a:extLst>
              <a:ext uri="{FF2B5EF4-FFF2-40B4-BE49-F238E27FC236}">
                <a16:creationId xmlns:a16="http://schemas.microsoft.com/office/drawing/2014/main" id="{9130AB3E-91B7-FDA8-9C41-30B1354D44A7}"/>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17</a:t>
            </a:fld>
            <a:endParaRPr lang="en-US">
              <a:solidFill>
                <a:prstClr val="black">
                  <a:tint val="75000"/>
                </a:prstClr>
              </a:solidFill>
            </a:endParaRPr>
          </a:p>
        </p:txBody>
      </p:sp>
      <p:pic>
        <p:nvPicPr>
          <p:cNvPr id="23" name="Picture 22" descr="A map of a city&#10;&#10;Description automatically generated">
            <a:extLst>
              <a:ext uri="{FF2B5EF4-FFF2-40B4-BE49-F238E27FC236}">
                <a16:creationId xmlns:a16="http://schemas.microsoft.com/office/drawing/2014/main" id="{DBB5869E-7440-61A7-FB9A-DD8A3ED61961}"/>
              </a:ext>
            </a:extLst>
          </p:cNvPr>
          <p:cNvPicPr>
            <a:picLocks noChangeAspect="1"/>
          </p:cNvPicPr>
          <p:nvPr/>
        </p:nvPicPr>
        <p:blipFill>
          <a:blip r:embed="rId11"/>
          <a:stretch>
            <a:fillRect/>
          </a:stretch>
        </p:blipFill>
        <p:spPr>
          <a:xfrm>
            <a:off x="7845091" y="493796"/>
            <a:ext cx="3028950" cy="4707356"/>
          </a:xfrm>
          <a:prstGeom prst="rect">
            <a:avLst/>
          </a:prstGeom>
        </p:spPr>
      </p:pic>
      <p:sp>
        <p:nvSpPr>
          <p:cNvPr id="24" name="Oval 23">
            <a:extLst>
              <a:ext uri="{FF2B5EF4-FFF2-40B4-BE49-F238E27FC236}">
                <a16:creationId xmlns:a16="http://schemas.microsoft.com/office/drawing/2014/main" id="{9FCBE45E-95B6-C79D-B283-89E0EDB62C0B}"/>
              </a:ext>
            </a:extLst>
          </p:cNvPr>
          <p:cNvSpPr/>
          <p:nvPr/>
        </p:nvSpPr>
        <p:spPr>
          <a:xfrm>
            <a:off x="9715499" y="3840079"/>
            <a:ext cx="150395" cy="160420"/>
          </a:xfrm>
          <a:prstGeom prst="ellipse">
            <a:avLst/>
          </a:prstGeom>
          <a:solidFill>
            <a:schemeClr val="bg1"/>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6" name="TextBox 25">
            <a:extLst>
              <a:ext uri="{FF2B5EF4-FFF2-40B4-BE49-F238E27FC236}">
                <a16:creationId xmlns:a16="http://schemas.microsoft.com/office/drawing/2014/main" id="{794257C7-0DD8-29FD-9FBC-D463EE3347A5}"/>
              </a:ext>
            </a:extLst>
          </p:cNvPr>
          <p:cNvSpPr txBox="1"/>
          <p:nvPr/>
        </p:nvSpPr>
        <p:spPr>
          <a:xfrm>
            <a:off x="9237268" y="891978"/>
            <a:ext cx="1423908" cy="263942"/>
          </a:xfrm>
          <a:prstGeom prst="rect">
            <a:avLst/>
          </a:prstGeom>
          <a:solidFill>
            <a:schemeClr val="bg1"/>
          </a:solidFill>
        </p:spPr>
        <p:txBody>
          <a:bodyPr wrap="square" lIns="91440" tIns="45720" rIns="91440" bIns="45720" rtlCol="0" anchor="t">
            <a:spAutoFit/>
          </a:bodyPr>
          <a:lstStyle/>
          <a:p>
            <a:pPr algn="ctr"/>
            <a:r>
              <a:rPr lang="en-US" sz="1050"/>
              <a:t>5600 West Station</a:t>
            </a:r>
            <a:endParaRPr lang="en-US"/>
          </a:p>
        </p:txBody>
      </p:sp>
      <p:sp>
        <p:nvSpPr>
          <p:cNvPr id="27" name="TextBox 26">
            <a:extLst>
              <a:ext uri="{FF2B5EF4-FFF2-40B4-BE49-F238E27FC236}">
                <a16:creationId xmlns:a16="http://schemas.microsoft.com/office/drawing/2014/main" id="{E1946492-8364-CB25-F148-ADE02E3F1F16}"/>
              </a:ext>
            </a:extLst>
          </p:cNvPr>
          <p:cNvSpPr txBox="1"/>
          <p:nvPr/>
        </p:nvSpPr>
        <p:spPr>
          <a:xfrm>
            <a:off x="9267347" y="2415978"/>
            <a:ext cx="1423908" cy="415498"/>
          </a:xfrm>
          <a:prstGeom prst="rect">
            <a:avLst/>
          </a:prstGeom>
          <a:solidFill>
            <a:schemeClr val="bg1"/>
          </a:solidFill>
        </p:spPr>
        <p:txBody>
          <a:bodyPr wrap="square" lIns="91440" tIns="45720" rIns="91440" bIns="45720" rtlCol="0" anchor="t">
            <a:spAutoFit/>
          </a:bodyPr>
          <a:lstStyle/>
          <a:p>
            <a:pPr algn="ctr"/>
            <a:r>
              <a:rPr lang="en-US" sz="1050"/>
              <a:t>South Jordan Parkway Station</a:t>
            </a:r>
            <a:endParaRPr lang="en-US"/>
          </a:p>
        </p:txBody>
      </p:sp>
      <p:sp>
        <p:nvSpPr>
          <p:cNvPr id="28" name="TextBox 27">
            <a:extLst>
              <a:ext uri="{FF2B5EF4-FFF2-40B4-BE49-F238E27FC236}">
                <a16:creationId xmlns:a16="http://schemas.microsoft.com/office/drawing/2014/main" id="{122C660B-C722-B44D-1AB7-BA815B97EAC5}"/>
              </a:ext>
            </a:extLst>
          </p:cNvPr>
          <p:cNvSpPr txBox="1"/>
          <p:nvPr/>
        </p:nvSpPr>
        <p:spPr>
          <a:xfrm>
            <a:off x="9919057" y="3508846"/>
            <a:ext cx="1423908" cy="415498"/>
          </a:xfrm>
          <a:prstGeom prst="rect">
            <a:avLst/>
          </a:prstGeom>
          <a:solidFill>
            <a:schemeClr val="bg1"/>
          </a:solidFill>
        </p:spPr>
        <p:txBody>
          <a:bodyPr wrap="square" lIns="91440" tIns="45720" rIns="91440" bIns="45720" rtlCol="0" anchor="t">
            <a:spAutoFit/>
          </a:bodyPr>
          <a:lstStyle/>
          <a:p>
            <a:pPr algn="ctr"/>
            <a:r>
              <a:rPr lang="en-US" sz="1050"/>
              <a:t>South Jordan Downtown Station</a:t>
            </a:r>
            <a:endParaRPr lang="en-US"/>
          </a:p>
        </p:txBody>
      </p:sp>
      <p:sp>
        <p:nvSpPr>
          <p:cNvPr id="29" name="TextBox 28">
            <a:extLst>
              <a:ext uri="{FF2B5EF4-FFF2-40B4-BE49-F238E27FC236}">
                <a16:creationId xmlns:a16="http://schemas.microsoft.com/office/drawing/2014/main" id="{0658FB81-7933-FAC3-4E78-142C86443C41}"/>
              </a:ext>
            </a:extLst>
          </p:cNvPr>
          <p:cNvSpPr txBox="1"/>
          <p:nvPr/>
        </p:nvSpPr>
        <p:spPr>
          <a:xfrm>
            <a:off x="10410346" y="4300925"/>
            <a:ext cx="1423908" cy="415498"/>
          </a:xfrm>
          <a:prstGeom prst="rect">
            <a:avLst/>
          </a:prstGeom>
          <a:solidFill>
            <a:schemeClr val="bg1"/>
          </a:solidFill>
        </p:spPr>
        <p:txBody>
          <a:bodyPr wrap="square" lIns="91440" tIns="45720" rIns="91440" bIns="45720" rtlCol="0" anchor="t">
            <a:spAutoFit/>
          </a:bodyPr>
          <a:lstStyle/>
          <a:p>
            <a:pPr algn="ctr"/>
            <a:r>
              <a:rPr lang="en-US" sz="1050"/>
              <a:t>Daybreak Parkway</a:t>
            </a:r>
          </a:p>
          <a:p>
            <a:pPr algn="ctr"/>
            <a:r>
              <a:rPr lang="en-US" sz="1050">
                <a:cs typeface="Segoe UI"/>
              </a:rPr>
              <a:t>Station</a:t>
            </a:r>
          </a:p>
        </p:txBody>
      </p:sp>
      <p:sp>
        <p:nvSpPr>
          <p:cNvPr id="31" name="TextBox 30">
            <a:extLst>
              <a:ext uri="{FF2B5EF4-FFF2-40B4-BE49-F238E27FC236}">
                <a16:creationId xmlns:a16="http://schemas.microsoft.com/office/drawing/2014/main" id="{9B6C4A5B-A647-13CD-3460-CCD1EF7A831A}"/>
              </a:ext>
            </a:extLst>
          </p:cNvPr>
          <p:cNvSpPr txBox="1"/>
          <p:nvPr/>
        </p:nvSpPr>
        <p:spPr>
          <a:xfrm>
            <a:off x="10043935" y="4873457"/>
            <a:ext cx="391454" cy="246221"/>
          </a:xfrm>
          <a:prstGeom prst="rect">
            <a:avLst/>
          </a:prstGeom>
          <a:noFill/>
        </p:spPr>
        <p:txBody>
          <a:bodyPr wrap="none" rtlCol="0">
            <a:spAutoFit/>
          </a:bodyPr>
          <a:lstStyle/>
          <a:p>
            <a:r>
              <a:rPr lang="en-US" sz="1000"/>
              <a:t>126</a:t>
            </a:r>
          </a:p>
        </p:txBody>
      </p:sp>
      <p:sp>
        <p:nvSpPr>
          <p:cNvPr id="10" name="Oval 9">
            <a:extLst>
              <a:ext uri="{FF2B5EF4-FFF2-40B4-BE49-F238E27FC236}">
                <a16:creationId xmlns:a16="http://schemas.microsoft.com/office/drawing/2014/main" id="{65053E00-BD4C-E52D-905E-F15510A085AC}"/>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15" name="Graphic 14" descr="Users outline">
            <a:extLst>
              <a:ext uri="{FF2B5EF4-FFF2-40B4-BE49-F238E27FC236}">
                <a16:creationId xmlns:a16="http://schemas.microsoft.com/office/drawing/2014/main" id="{5536777A-07AA-0C4F-D3A6-741B00557BA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spTree>
    <p:extLst>
      <p:ext uri="{BB962C8B-B14F-4D97-AF65-F5344CB8AC3E}">
        <p14:creationId xmlns:p14="http://schemas.microsoft.com/office/powerpoint/2010/main" val="1477503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D9D535-0FAB-FE00-4444-AF01323ABA82}"/>
              </a:ext>
            </a:extLst>
          </p:cNvPr>
          <p:cNvSpPr>
            <a:spLocks noGrp="1"/>
          </p:cNvSpPr>
          <p:nvPr>
            <p:ph type="sldNum" sz="quarter" idx="12"/>
          </p:nvPr>
        </p:nvSpPr>
        <p:spPr/>
        <p:txBody>
          <a:bodyPr/>
          <a:lstStyle/>
          <a:p>
            <a:fld id="{0D233E8C-AF31-456D-A108-663B8DF80B30}" type="slidenum">
              <a:rPr lang="en-US" smtClean="0"/>
              <a:pPr/>
              <a:t>18</a:t>
            </a:fld>
            <a:endParaRPr lang="en-US"/>
          </a:p>
        </p:txBody>
      </p:sp>
      <p:sp>
        <p:nvSpPr>
          <p:cNvPr id="6" name="TextBox 5">
            <a:extLst>
              <a:ext uri="{FF2B5EF4-FFF2-40B4-BE49-F238E27FC236}">
                <a16:creationId xmlns:a16="http://schemas.microsoft.com/office/drawing/2014/main" id="{A431806D-AAAC-983F-6194-31483AA32147}"/>
              </a:ext>
            </a:extLst>
          </p:cNvPr>
          <p:cNvSpPr txBox="1"/>
          <p:nvPr/>
        </p:nvSpPr>
        <p:spPr>
          <a:xfrm>
            <a:off x="1089056" y="548156"/>
            <a:ext cx="3904342" cy="3293209"/>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Bus Service Increases</a:t>
            </a:r>
          </a:p>
          <a:p>
            <a:r>
              <a:rPr lang="en-US" b="1" i="1">
                <a:cs typeface="Segoe UI"/>
              </a:rPr>
              <a:t>Route 39</a:t>
            </a:r>
          </a:p>
          <a:p>
            <a:pPr marL="285750" indent="-285750">
              <a:buFont typeface="Arial"/>
              <a:buChar char="•"/>
            </a:pPr>
            <a:r>
              <a:rPr lang="en-US">
                <a:cs typeface="Segoe UI"/>
              </a:rPr>
              <a:t>Weekday: 15-min</a:t>
            </a:r>
          </a:p>
          <a:p>
            <a:pPr marL="285750" indent="-285750">
              <a:buFont typeface="Arial"/>
              <a:buChar char="•"/>
            </a:pPr>
            <a:r>
              <a:rPr lang="en-US">
                <a:cs typeface="Segoe UI"/>
              </a:rPr>
              <a:t>Saturday: 15-min</a:t>
            </a:r>
          </a:p>
          <a:p>
            <a:pPr marL="285750" indent="-285750">
              <a:buFont typeface="Arial"/>
              <a:buChar char="•"/>
            </a:pPr>
            <a:r>
              <a:rPr lang="en-US">
                <a:cs typeface="Segoe UI"/>
              </a:rPr>
              <a:t>Sunday: 30-min</a:t>
            </a:r>
          </a:p>
          <a:p>
            <a:r>
              <a:rPr lang="en-US" b="1" i="1">
                <a:cs typeface="Segoe UI"/>
              </a:rPr>
              <a:t>Route 201</a:t>
            </a:r>
            <a:endParaRPr lang="en-US">
              <a:cs typeface="Segoe UI"/>
            </a:endParaRPr>
          </a:p>
          <a:p>
            <a:pPr marL="285750" indent="-285750">
              <a:buFont typeface="Arial"/>
              <a:buChar char="•"/>
            </a:pPr>
            <a:r>
              <a:rPr lang="en-US">
                <a:cs typeface="Segoe UI"/>
              </a:rPr>
              <a:t>Weekday: 30-min</a:t>
            </a:r>
          </a:p>
          <a:p>
            <a:pPr marL="285750" indent="-285750">
              <a:buFont typeface="Arial"/>
              <a:buChar char="•"/>
            </a:pPr>
            <a:r>
              <a:rPr lang="en-US">
                <a:cs typeface="Segoe UI"/>
              </a:rPr>
              <a:t>Saturday: 60-min</a:t>
            </a:r>
          </a:p>
          <a:p>
            <a:r>
              <a:rPr lang="en-US" b="1" i="1">
                <a:cs typeface="Segoe UI"/>
              </a:rPr>
              <a:t>Route 218</a:t>
            </a:r>
          </a:p>
          <a:p>
            <a:pPr marL="285750" indent="-285750">
              <a:buFont typeface="Arial"/>
              <a:buChar char="•"/>
            </a:pPr>
            <a:r>
              <a:rPr lang="en-US">
                <a:cs typeface="Segoe UI"/>
              </a:rPr>
              <a:t>Weekday: 30-min</a:t>
            </a:r>
          </a:p>
          <a:p>
            <a:pPr marL="285750" indent="-285750">
              <a:buFont typeface="Arial"/>
              <a:buChar char="•"/>
            </a:pPr>
            <a:r>
              <a:rPr lang="en-US">
                <a:cs typeface="Segoe UI"/>
              </a:rPr>
              <a:t>Saturday: 60-min</a:t>
            </a:r>
          </a:p>
        </p:txBody>
      </p:sp>
      <p:sp>
        <p:nvSpPr>
          <p:cNvPr id="7" name="TextBox 6">
            <a:extLst>
              <a:ext uri="{FF2B5EF4-FFF2-40B4-BE49-F238E27FC236}">
                <a16:creationId xmlns:a16="http://schemas.microsoft.com/office/drawing/2014/main" id="{9613759C-2E7E-0B64-E026-D12E3CE03F50}"/>
              </a:ext>
            </a:extLst>
          </p:cNvPr>
          <p:cNvSpPr txBox="1"/>
          <p:nvPr/>
        </p:nvSpPr>
        <p:spPr>
          <a:xfrm>
            <a:off x="6265817" y="4285584"/>
            <a:ext cx="3904342" cy="1077218"/>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New TRAX Station</a:t>
            </a:r>
            <a:endParaRPr lang="en-US"/>
          </a:p>
          <a:p>
            <a:r>
              <a:rPr lang="en-US" b="1" i="1">
                <a:cs typeface="Segoe UI"/>
              </a:rPr>
              <a:t>South Jordan Downtown Station</a:t>
            </a:r>
          </a:p>
          <a:p>
            <a:r>
              <a:rPr lang="en-US" b="1" i="1">
                <a:cs typeface="Segoe UI"/>
              </a:rPr>
              <a:t>(Red Line)</a:t>
            </a:r>
          </a:p>
        </p:txBody>
      </p:sp>
      <p:pic>
        <p:nvPicPr>
          <p:cNvPr id="8" name="Picture 7">
            <a:extLst>
              <a:ext uri="{FF2B5EF4-FFF2-40B4-BE49-F238E27FC236}">
                <a16:creationId xmlns:a16="http://schemas.microsoft.com/office/drawing/2014/main" id="{22697E48-5615-2827-8D66-9730BC93A4DB}"/>
              </a:ext>
            </a:extLst>
          </p:cNvPr>
          <p:cNvPicPr>
            <a:picLocks noChangeAspect="1"/>
          </p:cNvPicPr>
          <p:nvPr/>
        </p:nvPicPr>
        <p:blipFill>
          <a:blip r:embed="rId2"/>
          <a:stretch>
            <a:fillRect/>
          </a:stretch>
        </p:blipFill>
        <p:spPr>
          <a:xfrm>
            <a:off x="5519683" y="785574"/>
            <a:ext cx="4241800" cy="2812104"/>
          </a:xfrm>
          <a:prstGeom prst="rect">
            <a:avLst/>
          </a:prstGeom>
        </p:spPr>
      </p:pic>
      <p:pic>
        <p:nvPicPr>
          <p:cNvPr id="9" name="Picture 8">
            <a:extLst>
              <a:ext uri="{FF2B5EF4-FFF2-40B4-BE49-F238E27FC236}">
                <a16:creationId xmlns:a16="http://schemas.microsoft.com/office/drawing/2014/main" id="{BFE787EE-C344-CC10-671B-291B12E5477F}"/>
              </a:ext>
            </a:extLst>
          </p:cNvPr>
          <p:cNvPicPr>
            <a:picLocks noChangeAspect="1"/>
          </p:cNvPicPr>
          <p:nvPr/>
        </p:nvPicPr>
        <p:blipFill>
          <a:blip r:embed="rId3"/>
          <a:srcRect t="34833" r="1333" b="1970"/>
          <a:stretch/>
        </p:blipFill>
        <p:spPr>
          <a:xfrm>
            <a:off x="2739198" y="4059323"/>
            <a:ext cx="2789367" cy="2616650"/>
          </a:xfrm>
          <a:prstGeom prst="rect">
            <a:avLst/>
          </a:prstGeom>
        </p:spPr>
      </p:pic>
    </p:spTree>
    <p:extLst>
      <p:ext uri="{BB962C8B-B14F-4D97-AF65-F5344CB8AC3E}">
        <p14:creationId xmlns:p14="http://schemas.microsoft.com/office/powerpoint/2010/main" val="3381780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66BE5FC-7E0D-14A9-99C9-A07E55681946}"/>
              </a:ext>
            </a:extLst>
          </p:cNvPr>
          <p:cNvPicPr>
            <a:picLocks noGrp="1" noChangeAspect="1"/>
          </p:cNvPicPr>
          <p:nvPr>
            <p:ph sz="half" idx="1"/>
          </p:nvPr>
        </p:nvPicPr>
        <p:blipFill>
          <a:blip r:embed="rId2"/>
          <a:stretch>
            <a:fillRect/>
          </a:stretch>
        </p:blipFill>
        <p:spPr>
          <a:xfrm>
            <a:off x="666750" y="-1292"/>
            <a:ext cx="10868025" cy="6871696"/>
          </a:xfrm>
        </p:spPr>
      </p:pic>
      <p:sp>
        <p:nvSpPr>
          <p:cNvPr id="5" name="Slide Number Placeholder 4">
            <a:extLst>
              <a:ext uri="{FF2B5EF4-FFF2-40B4-BE49-F238E27FC236}">
                <a16:creationId xmlns:a16="http://schemas.microsoft.com/office/drawing/2014/main" id="{9A8335D5-E66E-8A84-6E35-2F915A3C0FBD}"/>
              </a:ext>
            </a:extLst>
          </p:cNvPr>
          <p:cNvSpPr>
            <a:spLocks noGrp="1"/>
          </p:cNvSpPr>
          <p:nvPr>
            <p:ph type="sldNum" sz="quarter" idx="12"/>
          </p:nvPr>
        </p:nvSpPr>
        <p:spPr/>
        <p:txBody>
          <a:bodyPr/>
          <a:lstStyle/>
          <a:p>
            <a:fld id="{7443972A-68F0-4EEE-8D44-8247859870C0}" type="slidenum">
              <a:rPr lang="en-US" smtClean="0"/>
              <a:pPr/>
              <a:t>19</a:t>
            </a:fld>
            <a:endParaRPr lang="en-US"/>
          </a:p>
        </p:txBody>
      </p:sp>
    </p:spTree>
    <p:extLst>
      <p:ext uri="{BB962C8B-B14F-4D97-AF65-F5344CB8AC3E}">
        <p14:creationId xmlns:p14="http://schemas.microsoft.com/office/powerpoint/2010/main" val="1361172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789D10D-0EE7-1015-AF1F-7DD87D923B46}"/>
              </a:ext>
            </a:extLst>
          </p:cNvPr>
          <p:cNvSpPr txBox="1"/>
          <p:nvPr/>
        </p:nvSpPr>
        <p:spPr>
          <a:xfrm rot="-1860000">
            <a:off x="860466" y="1905647"/>
            <a:ext cx="10104893"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a:solidFill>
                  <a:srgbClr val="E7E6E6"/>
                </a:solidFill>
                <a:latin typeface="Aptos Display"/>
                <a:cs typeface="Segoe UI"/>
              </a:rPr>
              <a:t>DRAFT – INTERNAL REVIEW ONLY</a:t>
            </a:r>
            <a:endParaRPr lang="en-US" sz="9600">
              <a:solidFill>
                <a:srgbClr val="E7E6E6"/>
              </a:solidFill>
              <a:latin typeface="Aptos Display"/>
            </a:endParaRPr>
          </a:p>
        </p:txBody>
      </p:sp>
      <p:pic>
        <p:nvPicPr>
          <p:cNvPr id="11" name="Content Placeholder 10" descr="A collage of a bus stop&#10;&#10;Description automatically generated">
            <a:extLst>
              <a:ext uri="{FF2B5EF4-FFF2-40B4-BE49-F238E27FC236}">
                <a16:creationId xmlns:a16="http://schemas.microsoft.com/office/drawing/2014/main" id="{58FE89A0-5D14-8FB2-A774-F239EE4C5E0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414082" y="1825625"/>
            <a:ext cx="3363835" cy="4351338"/>
          </a:xfrm>
        </p:spPr>
      </p:pic>
      <p:sp>
        <p:nvSpPr>
          <p:cNvPr id="4" name="Rectangle 3">
            <a:extLst>
              <a:ext uri="{FF2B5EF4-FFF2-40B4-BE49-F238E27FC236}">
                <a16:creationId xmlns:a16="http://schemas.microsoft.com/office/drawing/2014/main" id="{EFF47CEE-73E7-702D-9C4A-E66F60FD40B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5" name="Rectangle: Rounded Corners 4">
            <a:extLst>
              <a:ext uri="{FF2B5EF4-FFF2-40B4-BE49-F238E27FC236}">
                <a16:creationId xmlns:a16="http://schemas.microsoft.com/office/drawing/2014/main" id="{63D082E2-B083-F993-A243-5C9E8BAB533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2" name="Title 1">
            <a:extLst>
              <a:ext uri="{FF2B5EF4-FFF2-40B4-BE49-F238E27FC236}">
                <a16:creationId xmlns:a16="http://schemas.microsoft.com/office/drawing/2014/main" id="{6314E088-F075-0B24-EC4E-0591240DA140}"/>
              </a:ext>
            </a:extLst>
          </p:cNvPr>
          <p:cNvSpPr>
            <a:spLocks noGrp="1"/>
          </p:cNvSpPr>
          <p:nvPr>
            <p:ph type="title"/>
          </p:nvPr>
        </p:nvSpPr>
        <p:spPr/>
        <p:txBody>
          <a:bodyPr/>
          <a:lstStyle/>
          <a:p>
            <a:r>
              <a:rPr lang="en-US">
                <a:solidFill>
                  <a:schemeClr val="bg1"/>
                </a:solidFill>
                <a:latin typeface="Segoe UI Black"/>
                <a:ea typeface="Segoe UI Black"/>
              </a:rPr>
              <a:t>How to Engage During the Session</a:t>
            </a:r>
          </a:p>
        </p:txBody>
      </p:sp>
      <p:sp>
        <p:nvSpPr>
          <p:cNvPr id="3" name="Content Placeholder 2">
            <a:extLst>
              <a:ext uri="{FF2B5EF4-FFF2-40B4-BE49-F238E27FC236}">
                <a16:creationId xmlns:a16="http://schemas.microsoft.com/office/drawing/2014/main" id="{B40F1F43-BFC2-FE23-FB2A-0CC6DE8B06DE}"/>
              </a:ext>
            </a:extLst>
          </p:cNvPr>
          <p:cNvSpPr txBox="1">
            <a:spLocks/>
          </p:cNvSpPr>
          <p:nvPr/>
        </p:nvSpPr>
        <p:spPr>
          <a:xfrm>
            <a:off x="838200" y="1889793"/>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2400"/>
              </a:spcBef>
              <a:buFont typeface="Wingdings" panose="05000000000000000000" pitchFamily="2" charset="2"/>
              <a:buChar char="§"/>
              <a:defRPr sz="2000" kern="1200">
                <a:solidFill>
                  <a:srgbClr val="0055A4"/>
                </a:solidFill>
                <a:latin typeface="+mn-lt"/>
                <a:ea typeface="+mn-ea"/>
                <a:cs typeface="+mn-cs"/>
              </a:defRPr>
            </a:lvl1pPr>
            <a:lvl2pPr marL="685800" indent="-228600" algn="l" defTabSz="914400" rtl="0" eaLnBrk="1" latinLnBrk="0" hangingPunct="1">
              <a:lnSpc>
                <a:spcPct val="90000"/>
              </a:lnSpc>
              <a:spcBef>
                <a:spcPts val="2400"/>
              </a:spcBef>
              <a:buFont typeface="Wingdings" panose="05000000000000000000" pitchFamily="2" charset="2"/>
              <a:buChar char="§"/>
              <a:defRPr sz="1800" kern="1200">
                <a:solidFill>
                  <a:srgbClr val="0055A4"/>
                </a:solidFill>
                <a:latin typeface="+mn-lt"/>
                <a:ea typeface="+mn-ea"/>
                <a:cs typeface="+mn-cs"/>
              </a:defRPr>
            </a:lvl2pPr>
            <a:lvl3pPr marL="1143000" indent="-228600" algn="l" defTabSz="914400" rtl="0" eaLnBrk="1" latinLnBrk="0" hangingPunct="1">
              <a:lnSpc>
                <a:spcPct val="90000"/>
              </a:lnSpc>
              <a:spcBef>
                <a:spcPts val="2400"/>
              </a:spcBef>
              <a:buFont typeface="Wingdings" panose="05000000000000000000" pitchFamily="2" charset="2"/>
              <a:buChar char="§"/>
              <a:defRPr sz="1600" kern="1200">
                <a:solidFill>
                  <a:srgbClr val="0055A4"/>
                </a:solidFill>
                <a:latin typeface="+mn-lt"/>
                <a:ea typeface="+mn-ea"/>
                <a:cs typeface="+mn-cs"/>
              </a:defRPr>
            </a:lvl3pPr>
            <a:lvl4pPr marL="1600200" indent="-228600" algn="l" defTabSz="914400" rtl="0" eaLnBrk="1" latinLnBrk="0" hangingPunct="1">
              <a:lnSpc>
                <a:spcPct val="90000"/>
              </a:lnSpc>
              <a:spcBef>
                <a:spcPts val="2400"/>
              </a:spcBef>
              <a:buFont typeface="Wingdings" panose="05000000000000000000" pitchFamily="2" charset="2"/>
              <a:buChar char="§"/>
              <a:defRPr sz="1400" kern="1200">
                <a:solidFill>
                  <a:srgbClr val="0055A4"/>
                </a:solidFill>
                <a:latin typeface="+mn-lt"/>
                <a:ea typeface="+mn-ea"/>
                <a:cs typeface="+mn-cs"/>
              </a:defRPr>
            </a:lvl4pPr>
            <a:lvl5pPr marL="2057400" indent="-228600" algn="l" defTabSz="914400" rtl="0" eaLnBrk="1" latinLnBrk="0" hangingPunct="1">
              <a:lnSpc>
                <a:spcPct val="90000"/>
              </a:lnSpc>
              <a:spcBef>
                <a:spcPts val="2400"/>
              </a:spcBef>
              <a:buFont typeface="Wingdings" panose="05000000000000000000" pitchFamily="2" charset="2"/>
              <a:buChar char="§"/>
              <a:defRPr sz="1400" kern="1200">
                <a:solidFill>
                  <a:srgbClr val="0055A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cs typeface="Segoe UI"/>
              </a:rPr>
              <a:t>Chat: utilize this for any questions, feedback, etc. you’d like to write</a:t>
            </a:r>
          </a:p>
          <a:p>
            <a:r>
              <a:rPr lang="en-US" sz="2400">
                <a:cs typeface="Segoe UI"/>
              </a:rPr>
              <a:t>Q&amp;A: similar to the chat, you may type your questions here</a:t>
            </a:r>
          </a:p>
          <a:p>
            <a:r>
              <a:rPr lang="en-US" sz="2400">
                <a:cs typeface="Segoe UI"/>
              </a:rPr>
              <a:t>Raise Hand: We may use this function if time allows for attendees to voice their question</a:t>
            </a:r>
          </a:p>
          <a:p>
            <a:r>
              <a:rPr lang="en-US" sz="2400">
                <a:cs typeface="Segoe UI"/>
              </a:rPr>
              <a:t>Show Captions: turn on captions to have a live transcription of the session</a:t>
            </a:r>
          </a:p>
          <a:p>
            <a:pPr marL="0" indent="0">
              <a:lnSpc>
                <a:spcPct val="170000"/>
              </a:lnSpc>
              <a:spcBef>
                <a:spcPts val="0"/>
              </a:spcBef>
              <a:buNone/>
            </a:pPr>
            <a:endParaRPr lang="en-US" sz="2400"/>
          </a:p>
        </p:txBody>
      </p:sp>
      <p:sp>
        <p:nvSpPr>
          <p:cNvPr id="8" name="Slide Number Placeholder 7">
            <a:extLst>
              <a:ext uri="{FF2B5EF4-FFF2-40B4-BE49-F238E27FC236}">
                <a16:creationId xmlns:a16="http://schemas.microsoft.com/office/drawing/2014/main" id="{C4CF6212-C95E-D69E-1BFF-73033A960BA8}"/>
              </a:ext>
            </a:extLst>
          </p:cNvPr>
          <p:cNvSpPr>
            <a:spLocks noGrp="1"/>
          </p:cNvSpPr>
          <p:nvPr>
            <p:ph type="sldNum" sz="quarter" idx="12"/>
          </p:nvPr>
        </p:nvSpPr>
        <p:spPr/>
        <p:txBody>
          <a:bodyPr/>
          <a:lstStyle/>
          <a:p>
            <a:fld id="{0D233E8C-AF31-456D-A108-663B8DF80B30}" type="slidenum">
              <a:rPr lang="en-US" smtClean="0"/>
              <a:pPr/>
              <a:t>2</a:t>
            </a:fld>
            <a:endParaRPr lang="en-US"/>
          </a:p>
        </p:txBody>
      </p:sp>
      <p:pic>
        <p:nvPicPr>
          <p:cNvPr id="7" name="Picture 6">
            <a:extLst>
              <a:ext uri="{FF2B5EF4-FFF2-40B4-BE49-F238E27FC236}">
                <a16:creationId xmlns:a16="http://schemas.microsoft.com/office/drawing/2014/main" id="{E771469C-7E67-5799-3B7F-DD2438A5EDD8}"/>
              </a:ext>
            </a:extLst>
          </p:cNvPr>
          <p:cNvPicPr>
            <a:picLocks noChangeAspect="1"/>
          </p:cNvPicPr>
          <p:nvPr/>
        </p:nvPicPr>
        <p:blipFill>
          <a:blip r:embed="rId4"/>
          <a:stretch>
            <a:fillRect/>
          </a:stretch>
        </p:blipFill>
        <p:spPr>
          <a:xfrm>
            <a:off x="2631057" y="4783162"/>
            <a:ext cx="6541698" cy="914769"/>
          </a:xfrm>
          <a:prstGeom prst="rect">
            <a:avLst/>
          </a:prstGeom>
        </p:spPr>
      </p:pic>
    </p:spTree>
    <p:extLst>
      <p:ext uri="{BB962C8B-B14F-4D97-AF65-F5344CB8AC3E}">
        <p14:creationId xmlns:p14="http://schemas.microsoft.com/office/powerpoint/2010/main" val="4018003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E42407C-235B-6187-8B43-23DEBF7F5AF4}"/>
              </a:ext>
            </a:extLst>
          </p:cNvPr>
          <p:cNvSpPr>
            <a:spLocks noGrp="1"/>
          </p:cNvSpPr>
          <p:nvPr>
            <p:ph type="sldNum" sz="quarter" idx="12"/>
          </p:nvPr>
        </p:nvSpPr>
        <p:spPr/>
        <p:txBody>
          <a:bodyPr/>
          <a:lstStyle/>
          <a:p>
            <a:fld id="{7443972A-68F0-4EEE-8D44-8247859870C0}" type="slidenum">
              <a:rPr lang="en-US" smtClean="0"/>
              <a:pPr/>
              <a:t>20</a:t>
            </a:fld>
            <a:endParaRPr lang="en-US"/>
          </a:p>
        </p:txBody>
      </p:sp>
      <p:pic>
        <p:nvPicPr>
          <p:cNvPr id="6" name="Picture 5">
            <a:extLst>
              <a:ext uri="{FF2B5EF4-FFF2-40B4-BE49-F238E27FC236}">
                <a16:creationId xmlns:a16="http://schemas.microsoft.com/office/drawing/2014/main" id="{23C701EB-53A4-1652-77A5-D2D65286CAF6}"/>
              </a:ext>
            </a:extLst>
          </p:cNvPr>
          <p:cNvPicPr>
            <a:picLocks noChangeAspect="1"/>
          </p:cNvPicPr>
          <p:nvPr/>
        </p:nvPicPr>
        <p:blipFill>
          <a:blip r:embed="rId2"/>
          <a:stretch>
            <a:fillRect/>
          </a:stretch>
        </p:blipFill>
        <p:spPr>
          <a:xfrm>
            <a:off x="3823244" y="0"/>
            <a:ext cx="4545511" cy="6858000"/>
          </a:xfrm>
          <a:prstGeom prst="rect">
            <a:avLst/>
          </a:prstGeom>
        </p:spPr>
      </p:pic>
    </p:spTree>
    <p:extLst>
      <p:ext uri="{BB962C8B-B14F-4D97-AF65-F5344CB8AC3E}">
        <p14:creationId xmlns:p14="http://schemas.microsoft.com/office/powerpoint/2010/main" val="1294416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B0BCDE3-4367-69BA-E31D-159A519F1AD1}"/>
              </a:ext>
            </a:extLst>
          </p:cNvPr>
          <p:cNvSpPr>
            <a:spLocks noGrp="1"/>
          </p:cNvSpPr>
          <p:nvPr>
            <p:ph type="sldNum" sz="quarter" idx="12"/>
          </p:nvPr>
        </p:nvSpPr>
        <p:spPr/>
        <p:txBody>
          <a:bodyPr/>
          <a:lstStyle/>
          <a:p>
            <a:fld id="{7443972A-68F0-4EEE-8D44-8247859870C0}" type="slidenum">
              <a:rPr lang="en-US" smtClean="0"/>
              <a:pPr/>
              <a:t>21</a:t>
            </a:fld>
            <a:endParaRPr lang="en-US"/>
          </a:p>
        </p:txBody>
      </p:sp>
      <p:pic>
        <p:nvPicPr>
          <p:cNvPr id="6" name="Picture 5">
            <a:extLst>
              <a:ext uri="{FF2B5EF4-FFF2-40B4-BE49-F238E27FC236}">
                <a16:creationId xmlns:a16="http://schemas.microsoft.com/office/drawing/2014/main" id="{8E3EBFCB-21AE-2013-A0A1-B418021C4008}"/>
              </a:ext>
            </a:extLst>
          </p:cNvPr>
          <p:cNvPicPr>
            <a:picLocks noChangeAspect="1"/>
          </p:cNvPicPr>
          <p:nvPr/>
        </p:nvPicPr>
        <p:blipFill>
          <a:blip r:embed="rId2"/>
          <a:stretch>
            <a:fillRect/>
          </a:stretch>
        </p:blipFill>
        <p:spPr>
          <a:xfrm>
            <a:off x="3823244" y="0"/>
            <a:ext cx="4545511" cy="6858000"/>
          </a:xfrm>
          <a:prstGeom prst="rect">
            <a:avLst/>
          </a:prstGeom>
        </p:spPr>
      </p:pic>
    </p:spTree>
    <p:extLst>
      <p:ext uri="{BB962C8B-B14F-4D97-AF65-F5344CB8AC3E}">
        <p14:creationId xmlns:p14="http://schemas.microsoft.com/office/powerpoint/2010/main" val="2350812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bus stop with people waiting&#10;&#10;Description automatically generated">
            <a:extLst>
              <a:ext uri="{FF2B5EF4-FFF2-40B4-BE49-F238E27FC236}">
                <a16:creationId xmlns:a16="http://schemas.microsoft.com/office/drawing/2014/main" id="{6A37DA54-3FE5-140D-E74D-63D0B0CE1FF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87" t="12520" r="-87" b="3158"/>
          <a:stretch/>
        </p:blipFill>
        <p:spPr>
          <a:xfrm>
            <a:off x="0" y="0"/>
            <a:ext cx="12202633" cy="6858000"/>
          </a:xfrm>
          <a:prstGeom prst="rect">
            <a:avLst/>
          </a:prstGeom>
        </p:spPr>
      </p:pic>
      <p:grpSp>
        <p:nvGrpSpPr>
          <p:cNvPr id="7" name="Group 6" hidden="1">
            <a:extLst>
              <a:ext uri="{FF2B5EF4-FFF2-40B4-BE49-F238E27FC236}">
                <a16:creationId xmlns:a16="http://schemas.microsoft.com/office/drawing/2014/main" id="{79C3DFB3-CEE7-3A99-E72B-88D526999103}"/>
              </a:ext>
            </a:extLst>
          </p:cNvPr>
          <p:cNvGrpSpPr>
            <a:grpSpLocks noGrp="1" noUngrp="1" noRot="1" noMove="1" noResize="1"/>
          </p:cNvGrpSpPr>
          <p:nvPr/>
        </p:nvGrpSpPr>
        <p:grpSpPr>
          <a:xfrm>
            <a:off x="4947684" y="0"/>
            <a:ext cx="4651034" cy="6858000"/>
            <a:chOff x="6096000" y="0"/>
            <a:chExt cx="4651034" cy="6858000"/>
          </a:xfrm>
          <a:solidFill>
            <a:schemeClr val="bg1"/>
          </a:solidFill>
        </p:grpSpPr>
        <p:sp>
          <p:nvSpPr>
            <p:cNvPr id="3" name="Rectangle 14">
              <a:extLst>
                <a:ext uri="{FF2B5EF4-FFF2-40B4-BE49-F238E27FC236}">
                  <a16:creationId xmlns:a16="http://schemas.microsoft.com/office/drawing/2014/main" id="{CDD4FB46-B6B0-76F2-D72D-D5F5AE82EEBA}"/>
                </a:ext>
              </a:extLst>
            </p:cNvPr>
            <p:cNvSpPr>
              <a:spLocks noGrp="1" noRot="1" noMove="1" noResize="1" noEditPoints="1" noAdjustHandles="1" noChangeArrowheads="1" noChangeShapeType="1"/>
            </p:cNvSpPr>
            <p:nvPr/>
          </p:nvSpPr>
          <p:spPr>
            <a:xfrm>
              <a:off x="6096000"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4">
              <a:extLst>
                <a:ext uri="{FF2B5EF4-FFF2-40B4-BE49-F238E27FC236}">
                  <a16:creationId xmlns:a16="http://schemas.microsoft.com/office/drawing/2014/main" id="{C881A2C6-CF11-52B1-EF34-A1CDC38C1666}"/>
                </a:ext>
              </a:extLst>
            </p:cNvPr>
            <p:cNvSpPr>
              <a:spLocks noGrp="1" noRot="1" noMove="1" noResize="1" noEditPoints="1" noAdjustHandles="1" noChangeArrowheads="1" noChangeShapeType="1"/>
            </p:cNvSpPr>
            <p:nvPr/>
          </p:nvSpPr>
          <p:spPr>
            <a:xfrm>
              <a:off x="7670671"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black and white rectangle&#10;&#10;Description automatically generated">
            <a:extLst>
              <a:ext uri="{FF2B5EF4-FFF2-40B4-BE49-F238E27FC236}">
                <a16:creationId xmlns:a16="http://schemas.microsoft.com/office/drawing/2014/main" id="{0ECBE64F-65EF-BD62-DF1D-84D1E5027D4E}"/>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
        <p:nvSpPr>
          <p:cNvPr id="5" name="Slide Number Placeholder 4">
            <a:extLst>
              <a:ext uri="{FF2B5EF4-FFF2-40B4-BE49-F238E27FC236}">
                <a16:creationId xmlns:a16="http://schemas.microsoft.com/office/drawing/2014/main" id="{753F9622-A8AA-A384-AD5E-E636000F4C12}"/>
              </a:ext>
            </a:extLst>
          </p:cNvPr>
          <p:cNvSpPr>
            <a:spLocks noGrp="1"/>
          </p:cNvSpPr>
          <p:nvPr>
            <p:ph type="sldNum" sz="quarter" idx="12"/>
          </p:nvPr>
        </p:nvSpPr>
        <p:spPr>
          <a:xfrm>
            <a:off x="8610600" y="6430781"/>
            <a:ext cx="2743200" cy="365125"/>
          </a:xfrm>
        </p:spPr>
        <p:txBody>
          <a:bodyPr/>
          <a:lstStyle/>
          <a:p>
            <a:fld id="{0D233E8C-AF31-456D-A108-663B8DF80B30}" type="slidenum">
              <a:rPr lang="en-US" smtClean="0"/>
              <a:pPr/>
              <a:t>22</a:t>
            </a:fld>
            <a:endParaRPr lang="en-US"/>
          </a:p>
        </p:txBody>
      </p:sp>
      <p:sp>
        <p:nvSpPr>
          <p:cNvPr id="2" name="Title 1">
            <a:extLst>
              <a:ext uri="{FF2B5EF4-FFF2-40B4-BE49-F238E27FC236}">
                <a16:creationId xmlns:a16="http://schemas.microsoft.com/office/drawing/2014/main" id="{6314E088-F075-0B24-EC4E-0591240DA140}"/>
              </a:ext>
            </a:extLst>
          </p:cNvPr>
          <p:cNvSpPr>
            <a:spLocks noGrp="1"/>
          </p:cNvSpPr>
          <p:nvPr>
            <p:ph type="title"/>
          </p:nvPr>
        </p:nvSpPr>
        <p:spPr>
          <a:xfrm>
            <a:off x="838200" y="2385514"/>
            <a:ext cx="10515600" cy="1325563"/>
          </a:xfrm>
        </p:spPr>
        <p:txBody>
          <a:bodyPr>
            <a:noAutofit/>
          </a:bodyPr>
          <a:lstStyle/>
          <a:p>
            <a:pPr algn="ctr"/>
            <a:br>
              <a:rPr lang="en-US" sz="5400">
                <a:solidFill>
                  <a:schemeClr val="bg1"/>
                </a:solidFill>
                <a:latin typeface="Segoe UI Black"/>
                <a:ea typeface="Segoe UI Black"/>
              </a:rPr>
            </a:br>
            <a:r>
              <a:rPr lang="en-US" sz="5400">
                <a:solidFill>
                  <a:schemeClr val="bg1"/>
                </a:solidFill>
                <a:latin typeface="Segoe UI Black"/>
                <a:ea typeface="Segoe UI Black"/>
              </a:rPr>
              <a:t>Utah County</a:t>
            </a:r>
            <a:br>
              <a:rPr lang="en-US" sz="5400">
                <a:solidFill>
                  <a:schemeClr val="bg1"/>
                </a:solidFill>
                <a:latin typeface="Segoe UI Black"/>
                <a:ea typeface="Segoe UI Black"/>
              </a:rPr>
            </a:br>
            <a:r>
              <a:rPr lang="en-US" sz="3600" i="1">
                <a:latin typeface="Segoe UI" panose="020B0502040204020203" pitchFamily="34" charset="0"/>
                <a:ea typeface="Segoe UI Black"/>
                <a:cs typeface="Segoe UI" panose="020B0502040204020203" pitchFamily="34" charset="0"/>
              </a:rPr>
              <a:t>April</a:t>
            </a:r>
            <a:r>
              <a:rPr lang="en-US" sz="3600" i="1">
                <a:solidFill>
                  <a:schemeClr val="bg1"/>
                </a:solidFill>
                <a:latin typeface="Segoe UI Black"/>
                <a:ea typeface="Segoe UI Black"/>
              </a:rPr>
              <a:t> </a:t>
            </a:r>
            <a:r>
              <a:rPr lang="en-US" sz="3600" i="1">
                <a:solidFill>
                  <a:schemeClr val="bg1"/>
                </a:solidFill>
                <a:latin typeface="Segoe UI" panose="020B0502040204020203" pitchFamily="34" charset="0"/>
                <a:ea typeface="Segoe UI Black"/>
                <a:cs typeface="Segoe UI" panose="020B0502040204020203" pitchFamily="34" charset="0"/>
              </a:rPr>
              <a:t>2025</a:t>
            </a:r>
            <a:endParaRPr lang="en-US" sz="3600" i="1">
              <a:solidFill>
                <a:schemeClr val="bg1"/>
              </a:solidFill>
              <a:latin typeface="Segoe UI Black"/>
              <a:ea typeface="Segoe UI Black"/>
            </a:endParaRPr>
          </a:p>
        </p:txBody>
      </p:sp>
    </p:spTree>
    <p:extLst>
      <p:ext uri="{BB962C8B-B14F-4D97-AF65-F5344CB8AC3E}">
        <p14:creationId xmlns:p14="http://schemas.microsoft.com/office/powerpoint/2010/main" val="814131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281311-9F1C-A6B4-D256-836024DC3B84}"/>
              </a:ext>
            </a:extLst>
          </p:cNvPr>
          <p:cNvSpPr>
            <a:spLocks noGrp="1"/>
          </p:cNvSpPr>
          <p:nvPr>
            <p:ph type="sldNum" sz="quarter" idx="12"/>
          </p:nvPr>
        </p:nvSpPr>
        <p:spPr/>
        <p:txBody>
          <a:bodyPr/>
          <a:lstStyle/>
          <a:p>
            <a:fld id="{7443972A-68F0-4EEE-8D44-8247859870C0}" type="slidenum">
              <a:rPr lang="en-US" smtClean="0"/>
              <a:pPr/>
              <a:t>23</a:t>
            </a:fld>
            <a:endParaRPr lang="en-US"/>
          </a:p>
        </p:txBody>
      </p:sp>
      <p:pic>
        <p:nvPicPr>
          <p:cNvPr id="6" name="Picture 5">
            <a:extLst>
              <a:ext uri="{FF2B5EF4-FFF2-40B4-BE49-F238E27FC236}">
                <a16:creationId xmlns:a16="http://schemas.microsoft.com/office/drawing/2014/main" id="{2D84F07C-D802-97CD-8B79-19CB79175C7D}"/>
              </a:ext>
            </a:extLst>
          </p:cNvPr>
          <p:cNvPicPr>
            <a:picLocks noChangeAspect="1"/>
          </p:cNvPicPr>
          <p:nvPr/>
        </p:nvPicPr>
        <p:blipFill>
          <a:blip r:embed="rId2"/>
          <a:stretch>
            <a:fillRect/>
          </a:stretch>
        </p:blipFill>
        <p:spPr>
          <a:xfrm>
            <a:off x="3829775" y="0"/>
            <a:ext cx="4532450" cy="6858000"/>
          </a:xfrm>
          <a:prstGeom prst="rect">
            <a:avLst/>
          </a:prstGeom>
        </p:spPr>
      </p:pic>
    </p:spTree>
    <p:extLst>
      <p:ext uri="{BB962C8B-B14F-4D97-AF65-F5344CB8AC3E}">
        <p14:creationId xmlns:p14="http://schemas.microsoft.com/office/powerpoint/2010/main" val="815593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06CE9B2-77CF-91B3-AB7C-790636C2E905}"/>
              </a:ext>
            </a:extLst>
          </p:cNvPr>
          <p:cNvSpPr>
            <a:spLocks noChangeAspect="1"/>
          </p:cNvSpPr>
          <p:nvPr/>
        </p:nvSpPr>
        <p:spPr>
          <a:xfrm>
            <a:off x="4347405"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3" name="Oval 12">
            <a:extLst>
              <a:ext uri="{FF2B5EF4-FFF2-40B4-BE49-F238E27FC236}">
                <a16:creationId xmlns:a16="http://schemas.microsoft.com/office/drawing/2014/main" id="{4CC8C57C-5187-3288-F381-E6E84FC2B6C2}"/>
              </a:ext>
            </a:extLst>
          </p:cNvPr>
          <p:cNvSpPr>
            <a:spLocks noChangeAspect="1"/>
          </p:cNvSpPr>
          <p:nvPr/>
        </p:nvSpPr>
        <p:spPr>
          <a:xfrm>
            <a:off x="1696240" y="5369998"/>
            <a:ext cx="685800" cy="685800"/>
          </a:xfrm>
          <a:prstGeom prst="ellipse">
            <a:avLst/>
          </a:prstGeom>
          <a:solidFill>
            <a:srgbClr val="31A8DF"/>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5" name="Oval 14">
            <a:extLst>
              <a:ext uri="{FF2B5EF4-FFF2-40B4-BE49-F238E27FC236}">
                <a16:creationId xmlns:a16="http://schemas.microsoft.com/office/drawing/2014/main" id="{08FD4B16-1B8D-FD88-B344-DE887A93C8D4}"/>
              </a:ext>
            </a:extLst>
          </p:cNvPr>
          <p:cNvSpPr>
            <a:spLocks noChangeAspect="1"/>
          </p:cNvSpPr>
          <p:nvPr/>
        </p:nvSpPr>
        <p:spPr>
          <a:xfrm>
            <a:off x="2566036"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6" name="Oval 15">
            <a:extLst>
              <a:ext uri="{FF2B5EF4-FFF2-40B4-BE49-F238E27FC236}">
                <a16:creationId xmlns:a16="http://schemas.microsoft.com/office/drawing/2014/main" id="{F8A18CF7-5CC3-A3A3-E889-3A132F10A4D9}"/>
              </a:ext>
            </a:extLst>
          </p:cNvPr>
          <p:cNvSpPr>
            <a:spLocks noChangeAspect="1"/>
          </p:cNvSpPr>
          <p:nvPr/>
        </p:nvSpPr>
        <p:spPr>
          <a:xfrm>
            <a:off x="3495248"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21" name="Picture 1" descr="Chat outline">
            <a:extLst>
              <a:ext uri="{FF2B5EF4-FFF2-40B4-BE49-F238E27FC236}">
                <a16:creationId xmlns:a16="http://schemas.microsoft.com/office/drawing/2014/main" id="{29248ACE-92C9-7DCA-B837-AA301F813A6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59694" y="5441993"/>
            <a:ext cx="541811" cy="541811"/>
          </a:xfrm>
          <a:prstGeom prst="rect">
            <a:avLst/>
          </a:prstGeom>
          <a:noFill/>
          <a:ln>
            <a:noFill/>
          </a:ln>
        </p:spPr>
      </p:pic>
      <p:pic>
        <p:nvPicPr>
          <p:cNvPr id="22" name="Picture 13" descr="Crane outline">
            <a:extLst>
              <a:ext uri="{FF2B5EF4-FFF2-40B4-BE49-F238E27FC236}">
                <a16:creationId xmlns:a16="http://schemas.microsoft.com/office/drawing/2014/main" id="{CF06A80F-128E-4AAB-3AD4-9B955DDDBCE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80812" y="5441993"/>
            <a:ext cx="541811" cy="541811"/>
          </a:xfrm>
          <a:prstGeom prst="rect">
            <a:avLst/>
          </a:prstGeom>
          <a:noFill/>
          <a:ln>
            <a:noFill/>
          </a:ln>
        </p:spPr>
      </p:pic>
      <p:pic>
        <p:nvPicPr>
          <p:cNvPr id="23" name="Picture 8" descr="Single gear outline">
            <a:extLst>
              <a:ext uri="{FF2B5EF4-FFF2-40B4-BE49-F238E27FC236}">
                <a16:creationId xmlns:a16="http://schemas.microsoft.com/office/drawing/2014/main" id="{07F6A760-86A2-52B9-91F9-53C5F1F40F4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46135" y="5420885"/>
            <a:ext cx="584027" cy="584027"/>
          </a:xfrm>
          <a:prstGeom prst="rect">
            <a:avLst/>
          </a:prstGeom>
          <a:noFill/>
          <a:ln>
            <a:noFill/>
          </a:ln>
        </p:spPr>
      </p:pic>
      <p:pic>
        <p:nvPicPr>
          <p:cNvPr id="24" name="Picture 11" descr="Bus outline">
            <a:extLst>
              <a:ext uri="{FF2B5EF4-FFF2-40B4-BE49-F238E27FC236}">
                <a16:creationId xmlns:a16="http://schemas.microsoft.com/office/drawing/2014/main" id="{1B6F157B-DA2D-7FD2-7DDD-0AD7AF18B05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n-US">
                <a:latin typeface="Segoe UI Black"/>
                <a:ea typeface="Segoe UI Black"/>
              </a:rPr>
              <a:t>Lehi-Sandy</a:t>
            </a:r>
            <a:endParaRPr lang="en-US"/>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p:txBody>
          <a:bodyPr vert="horz" lIns="91440" tIns="45720" rIns="91440" bIns="45720" rtlCol="0" anchor="t">
            <a:normAutofit/>
          </a:bodyPr>
          <a:lstStyle/>
          <a:p>
            <a:pPr marL="0" indent="0">
              <a:buNone/>
            </a:pPr>
            <a:r>
              <a:rPr lang="en-US" b="1" u="sng"/>
              <a:t>Route 871:</a:t>
            </a:r>
            <a:r>
              <a:rPr lang="en-US"/>
              <a:t> Extend to Sandy Civic Center Station</a:t>
            </a:r>
          </a:p>
        </p:txBody>
      </p:sp>
      <p:graphicFrame>
        <p:nvGraphicFramePr>
          <p:cNvPr id="11" name="Table 10">
            <a:extLst>
              <a:ext uri="{FF2B5EF4-FFF2-40B4-BE49-F238E27FC236}">
                <a16:creationId xmlns:a16="http://schemas.microsoft.com/office/drawing/2014/main" id="{B36DDA1B-E9BD-2698-44C0-27BAC7D9325A}"/>
              </a:ext>
            </a:extLst>
          </p:cNvPr>
          <p:cNvGraphicFramePr>
            <a:graphicFrameLocks noGrp="1"/>
          </p:cNvGraphicFramePr>
          <p:nvPr/>
        </p:nvGraphicFramePr>
        <p:xfrm>
          <a:off x="6350027" y="5444808"/>
          <a:ext cx="3891284" cy="741680"/>
        </p:xfrm>
        <a:graphic>
          <a:graphicData uri="http://schemas.openxmlformats.org/drawingml/2006/table">
            <a:tbl>
              <a:tblPr firstRow="1" bandRow="1">
                <a:tableStyleId>{5C22544A-7EE6-4342-B048-85BDC9FD1C3A}</a:tableStyleId>
              </a:tblPr>
              <a:tblGrid>
                <a:gridCol w="972821">
                  <a:extLst>
                    <a:ext uri="{9D8B030D-6E8A-4147-A177-3AD203B41FA5}">
                      <a16:colId xmlns:a16="http://schemas.microsoft.com/office/drawing/2014/main" val="3495761732"/>
                    </a:ext>
                  </a:extLst>
                </a:gridCol>
                <a:gridCol w="972821">
                  <a:extLst>
                    <a:ext uri="{9D8B030D-6E8A-4147-A177-3AD203B41FA5}">
                      <a16:colId xmlns:a16="http://schemas.microsoft.com/office/drawing/2014/main" val="3037171637"/>
                    </a:ext>
                  </a:extLst>
                </a:gridCol>
                <a:gridCol w="972821">
                  <a:extLst>
                    <a:ext uri="{9D8B030D-6E8A-4147-A177-3AD203B41FA5}">
                      <a16:colId xmlns:a16="http://schemas.microsoft.com/office/drawing/2014/main" val="1590106577"/>
                    </a:ext>
                  </a:extLst>
                </a:gridCol>
                <a:gridCol w="972821">
                  <a:extLst>
                    <a:ext uri="{9D8B030D-6E8A-4147-A177-3AD203B41FA5}">
                      <a16:colId xmlns:a16="http://schemas.microsoft.com/office/drawing/2014/main" val="3745068746"/>
                    </a:ext>
                  </a:extLst>
                </a:gridCol>
              </a:tblGrid>
              <a:tr h="370840">
                <a:tc>
                  <a:txBody>
                    <a:bodyPr/>
                    <a:lstStyle/>
                    <a:p>
                      <a:r>
                        <a:rPr lang="en-US"/>
                        <a:t>Hours</a:t>
                      </a:r>
                    </a:p>
                  </a:txBody>
                  <a:tcPr/>
                </a:tc>
                <a:tc>
                  <a:txBody>
                    <a:bodyPr/>
                    <a:lstStyle/>
                    <a:p>
                      <a:r>
                        <a:rPr lang="en-US"/>
                        <a:t>Miles</a:t>
                      </a:r>
                    </a:p>
                  </a:txBody>
                  <a:tcPr/>
                </a:tc>
                <a:tc>
                  <a:txBody>
                    <a:bodyPr/>
                    <a:lstStyle/>
                    <a:p>
                      <a:r>
                        <a:rPr lang="en-US"/>
                        <a:t>Shifts</a:t>
                      </a:r>
                    </a:p>
                  </a:txBody>
                  <a:tcPr/>
                </a:tc>
                <a:tc>
                  <a:txBody>
                    <a:bodyPr/>
                    <a:lstStyle/>
                    <a:p>
                      <a:r>
                        <a:rPr lang="en-US"/>
                        <a:t>Pullout</a:t>
                      </a:r>
                    </a:p>
                  </a:txBody>
                  <a:tcPr/>
                </a:tc>
                <a:extLst>
                  <a:ext uri="{0D108BD9-81ED-4DB2-BD59-A6C34878D82A}">
                    <a16:rowId xmlns:a16="http://schemas.microsoft.com/office/drawing/2014/main" val="4202893918"/>
                  </a:ext>
                </a:extLst>
              </a:tr>
              <a:tr h="370840">
                <a:tc>
                  <a:txBody>
                    <a:bodyPr/>
                    <a:lstStyle/>
                    <a:p>
                      <a:pPr algn="ctr"/>
                      <a:r>
                        <a:rPr lang="en-US"/>
                        <a:t>+3.8K</a:t>
                      </a:r>
                    </a:p>
                  </a:txBody>
                  <a:tcPr/>
                </a:tc>
                <a:tc>
                  <a:txBody>
                    <a:bodyPr/>
                    <a:lstStyle/>
                    <a:p>
                      <a:pPr algn="ctr"/>
                      <a:r>
                        <a:rPr lang="en-US"/>
                        <a:t>+30K</a:t>
                      </a:r>
                    </a:p>
                  </a:txBody>
                  <a:tcPr/>
                </a:tc>
                <a:tc>
                  <a:txBody>
                    <a:bodyPr/>
                    <a:lstStyle/>
                    <a:p>
                      <a:pPr algn="ctr"/>
                      <a:r>
                        <a:rPr lang="en-US"/>
                        <a:t>+2</a:t>
                      </a:r>
                    </a:p>
                  </a:txBody>
                  <a:tcPr/>
                </a:tc>
                <a:tc>
                  <a:txBody>
                    <a:bodyPr/>
                    <a:lstStyle/>
                    <a:p>
                      <a:pPr algn="ctr"/>
                      <a:r>
                        <a:rPr lang="en-US"/>
                        <a:t>+1</a:t>
                      </a:r>
                    </a:p>
                  </a:txBody>
                  <a:tcPr/>
                </a:tc>
                <a:extLst>
                  <a:ext uri="{0D108BD9-81ED-4DB2-BD59-A6C34878D82A}">
                    <a16:rowId xmlns:a16="http://schemas.microsoft.com/office/drawing/2014/main" val="588539154"/>
                  </a:ext>
                </a:extLst>
              </a:tr>
            </a:tbl>
          </a:graphicData>
        </a:graphic>
      </p:graphicFrame>
      <p:sp>
        <p:nvSpPr>
          <p:cNvPr id="9" name="Slide Number Placeholder 8">
            <a:extLst>
              <a:ext uri="{FF2B5EF4-FFF2-40B4-BE49-F238E27FC236}">
                <a16:creationId xmlns:a16="http://schemas.microsoft.com/office/drawing/2014/main" id="{89BBB7DC-DDC7-AEFD-02B9-D93ADA1E823E}"/>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24</a:t>
            </a:fld>
            <a:endParaRPr lang="en-US">
              <a:solidFill>
                <a:prstClr val="black">
                  <a:tint val="75000"/>
                </a:prstClr>
              </a:solidFill>
            </a:endParaRPr>
          </a:p>
        </p:txBody>
      </p:sp>
      <p:pic>
        <p:nvPicPr>
          <p:cNvPr id="17" name="Content Placeholder 16" descr="A map with a blue line&#10;&#10;Description automatically generated">
            <a:extLst>
              <a:ext uri="{FF2B5EF4-FFF2-40B4-BE49-F238E27FC236}">
                <a16:creationId xmlns:a16="http://schemas.microsoft.com/office/drawing/2014/main" id="{4C1B31A9-4727-1C1A-E798-124D717E7478}"/>
              </a:ext>
            </a:extLst>
          </p:cNvPr>
          <p:cNvPicPr>
            <a:picLocks noGrp="1" noChangeAspect="1"/>
          </p:cNvPicPr>
          <p:nvPr>
            <p:ph sz="half" idx="2"/>
          </p:nvPr>
        </p:nvPicPr>
        <p:blipFill>
          <a:blip r:embed="rId11"/>
          <a:stretch>
            <a:fillRect/>
          </a:stretch>
        </p:blipFill>
        <p:spPr>
          <a:xfrm>
            <a:off x="8757475" y="100342"/>
            <a:ext cx="1348145" cy="5228357"/>
          </a:xfrm>
        </p:spPr>
      </p:pic>
      <p:sp>
        <p:nvSpPr>
          <p:cNvPr id="19" name="TextBox 18">
            <a:extLst>
              <a:ext uri="{FF2B5EF4-FFF2-40B4-BE49-F238E27FC236}">
                <a16:creationId xmlns:a16="http://schemas.microsoft.com/office/drawing/2014/main" id="{49DCBC88-2FAD-6EF1-8241-F37BF56176DF}"/>
              </a:ext>
            </a:extLst>
          </p:cNvPr>
          <p:cNvSpPr txBox="1"/>
          <p:nvPr/>
        </p:nvSpPr>
        <p:spPr>
          <a:xfrm>
            <a:off x="9834777" y="162500"/>
            <a:ext cx="1742785" cy="415498"/>
          </a:xfrm>
          <a:prstGeom prst="rect">
            <a:avLst/>
          </a:prstGeom>
          <a:solidFill>
            <a:schemeClr val="bg1"/>
          </a:solidFill>
        </p:spPr>
        <p:txBody>
          <a:bodyPr wrap="none" lIns="91440" tIns="45720" rIns="91440" bIns="45720" rtlCol="0" anchor="t">
            <a:spAutoFit/>
          </a:bodyPr>
          <a:lstStyle/>
          <a:p>
            <a:pPr algn="ctr"/>
            <a:r>
              <a:rPr lang="en-US" sz="1050"/>
              <a:t>Sandy Civic Center Station</a:t>
            </a:r>
          </a:p>
          <a:p>
            <a:pPr algn="ctr"/>
            <a:r>
              <a:rPr lang="en-US" sz="1050"/>
              <a:t>201 219 F514 F525 871</a:t>
            </a:r>
          </a:p>
        </p:txBody>
      </p:sp>
      <p:sp>
        <p:nvSpPr>
          <p:cNvPr id="20" name="TextBox 19">
            <a:extLst>
              <a:ext uri="{FF2B5EF4-FFF2-40B4-BE49-F238E27FC236}">
                <a16:creationId xmlns:a16="http://schemas.microsoft.com/office/drawing/2014/main" id="{1CA2C8E3-9E4A-19A6-E8D6-C4D5F8E987DE}"/>
              </a:ext>
            </a:extLst>
          </p:cNvPr>
          <p:cNvSpPr txBox="1"/>
          <p:nvPr/>
        </p:nvSpPr>
        <p:spPr>
          <a:xfrm>
            <a:off x="7868476" y="4921405"/>
            <a:ext cx="1160895" cy="415498"/>
          </a:xfrm>
          <a:prstGeom prst="rect">
            <a:avLst/>
          </a:prstGeom>
          <a:solidFill>
            <a:schemeClr val="bg1"/>
          </a:solidFill>
        </p:spPr>
        <p:txBody>
          <a:bodyPr wrap="none" lIns="91440" tIns="45720" rIns="91440" bIns="45720" rtlCol="0" anchor="t">
            <a:spAutoFit/>
          </a:bodyPr>
          <a:lstStyle/>
          <a:p>
            <a:pPr algn="ctr"/>
            <a:r>
              <a:rPr lang="en-US" sz="1050"/>
              <a:t>Lehi Station</a:t>
            </a:r>
          </a:p>
          <a:p>
            <a:pPr algn="ctr"/>
            <a:r>
              <a:rPr lang="en-US" sz="1050">
                <a:cs typeface="Segoe UI"/>
              </a:rPr>
              <a:t>806 807 850 871</a:t>
            </a:r>
          </a:p>
        </p:txBody>
      </p:sp>
      <p:sp>
        <p:nvSpPr>
          <p:cNvPr id="3" name="Oval 2">
            <a:extLst>
              <a:ext uri="{FF2B5EF4-FFF2-40B4-BE49-F238E27FC236}">
                <a16:creationId xmlns:a16="http://schemas.microsoft.com/office/drawing/2014/main" id="{0408BEA8-57A9-C6BC-4F79-E746A725C3BF}"/>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7" name="Graphic 6" descr="Users outline">
            <a:extLst>
              <a:ext uri="{FF2B5EF4-FFF2-40B4-BE49-F238E27FC236}">
                <a16:creationId xmlns:a16="http://schemas.microsoft.com/office/drawing/2014/main" id="{56984E84-EDA8-AE0B-553C-868B3332F3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spTree>
    <p:extLst>
      <p:ext uri="{BB962C8B-B14F-4D97-AF65-F5344CB8AC3E}">
        <p14:creationId xmlns:p14="http://schemas.microsoft.com/office/powerpoint/2010/main" val="3052245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n-US"/>
              <a:t>South Utah County</a:t>
            </a:r>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p:txBody>
          <a:bodyPr vert="horz" lIns="91440" tIns="45720" rIns="91440" bIns="45720" rtlCol="0" anchor="t">
            <a:normAutofit/>
          </a:bodyPr>
          <a:lstStyle/>
          <a:p>
            <a:pPr marL="0" indent="0">
              <a:buNone/>
            </a:pPr>
            <a:r>
              <a:rPr lang="en-US" b="1" u="sng"/>
              <a:t>Route 823*:</a:t>
            </a:r>
            <a:br>
              <a:rPr lang="en-US" b="1" u="sng"/>
            </a:br>
            <a:r>
              <a:rPr lang="en-US"/>
              <a:t>New route</a:t>
            </a:r>
          </a:p>
        </p:txBody>
      </p:sp>
      <p:graphicFrame>
        <p:nvGraphicFramePr>
          <p:cNvPr id="11" name="Table 10">
            <a:extLst>
              <a:ext uri="{FF2B5EF4-FFF2-40B4-BE49-F238E27FC236}">
                <a16:creationId xmlns:a16="http://schemas.microsoft.com/office/drawing/2014/main" id="{B36DDA1B-E9BD-2698-44C0-27BAC7D9325A}"/>
              </a:ext>
            </a:extLst>
          </p:cNvPr>
          <p:cNvGraphicFramePr>
            <a:graphicFrameLocks noGrp="1"/>
          </p:cNvGraphicFramePr>
          <p:nvPr/>
        </p:nvGraphicFramePr>
        <p:xfrm>
          <a:off x="6350027" y="5444808"/>
          <a:ext cx="3891284" cy="741680"/>
        </p:xfrm>
        <a:graphic>
          <a:graphicData uri="http://schemas.openxmlformats.org/drawingml/2006/table">
            <a:tbl>
              <a:tblPr firstRow="1" bandRow="1">
                <a:tableStyleId>{5C22544A-7EE6-4342-B048-85BDC9FD1C3A}</a:tableStyleId>
              </a:tblPr>
              <a:tblGrid>
                <a:gridCol w="972821">
                  <a:extLst>
                    <a:ext uri="{9D8B030D-6E8A-4147-A177-3AD203B41FA5}">
                      <a16:colId xmlns:a16="http://schemas.microsoft.com/office/drawing/2014/main" val="3495761732"/>
                    </a:ext>
                  </a:extLst>
                </a:gridCol>
                <a:gridCol w="972821">
                  <a:extLst>
                    <a:ext uri="{9D8B030D-6E8A-4147-A177-3AD203B41FA5}">
                      <a16:colId xmlns:a16="http://schemas.microsoft.com/office/drawing/2014/main" val="3037171637"/>
                    </a:ext>
                  </a:extLst>
                </a:gridCol>
                <a:gridCol w="972821">
                  <a:extLst>
                    <a:ext uri="{9D8B030D-6E8A-4147-A177-3AD203B41FA5}">
                      <a16:colId xmlns:a16="http://schemas.microsoft.com/office/drawing/2014/main" val="1590106577"/>
                    </a:ext>
                  </a:extLst>
                </a:gridCol>
                <a:gridCol w="972821">
                  <a:extLst>
                    <a:ext uri="{9D8B030D-6E8A-4147-A177-3AD203B41FA5}">
                      <a16:colId xmlns:a16="http://schemas.microsoft.com/office/drawing/2014/main" val="3745068746"/>
                    </a:ext>
                  </a:extLst>
                </a:gridCol>
              </a:tblGrid>
              <a:tr h="370840">
                <a:tc>
                  <a:txBody>
                    <a:bodyPr/>
                    <a:lstStyle/>
                    <a:p>
                      <a:r>
                        <a:rPr lang="en-US"/>
                        <a:t>Hours</a:t>
                      </a:r>
                    </a:p>
                  </a:txBody>
                  <a:tcPr/>
                </a:tc>
                <a:tc>
                  <a:txBody>
                    <a:bodyPr/>
                    <a:lstStyle/>
                    <a:p>
                      <a:r>
                        <a:rPr lang="en-US"/>
                        <a:t>Miles</a:t>
                      </a:r>
                    </a:p>
                  </a:txBody>
                  <a:tcPr/>
                </a:tc>
                <a:tc>
                  <a:txBody>
                    <a:bodyPr/>
                    <a:lstStyle/>
                    <a:p>
                      <a:r>
                        <a:rPr lang="en-US"/>
                        <a:t>Shifts</a:t>
                      </a:r>
                    </a:p>
                  </a:txBody>
                  <a:tcPr/>
                </a:tc>
                <a:tc>
                  <a:txBody>
                    <a:bodyPr/>
                    <a:lstStyle/>
                    <a:p>
                      <a:r>
                        <a:rPr lang="en-US"/>
                        <a:t>Pullout</a:t>
                      </a:r>
                    </a:p>
                  </a:txBody>
                  <a:tcPr/>
                </a:tc>
                <a:extLst>
                  <a:ext uri="{0D108BD9-81ED-4DB2-BD59-A6C34878D82A}">
                    <a16:rowId xmlns:a16="http://schemas.microsoft.com/office/drawing/2014/main" val="4202893918"/>
                  </a:ext>
                </a:extLst>
              </a:tr>
              <a:tr h="370840">
                <a:tc>
                  <a:txBody>
                    <a:bodyPr/>
                    <a:lstStyle/>
                    <a:p>
                      <a:pPr algn="ctr"/>
                      <a:r>
                        <a:rPr lang="en-US"/>
                        <a:t>+20K</a:t>
                      </a:r>
                    </a:p>
                  </a:txBody>
                  <a:tcPr/>
                </a:tc>
                <a:tc>
                  <a:txBody>
                    <a:bodyPr/>
                    <a:lstStyle/>
                    <a:p>
                      <a:pPr algn="ctr"/>
                      <a:r>
                        <a:rPr lang="en-US"/>
                        <a:t>+276K</a:t>
                      </a:r>
                    </a:p>
                  </a:txBody>
                  <a:tcPr/>
                </a:tc>
                <a:tc>
                  <a:txBody>
                    <a:bodyPr/>
                    <a:lstStyle/>
                    <a:p>
                      <a:pPr algn="ctr"/>
                      <a:r>
                        <a:rPr lang="en-US"/>
                        <a:t>+10</a:t>
                      </a:r>
                    </a:p>
                  </a:txBody>
                  <a:tcPr/>
                </a:tc>
                <a:tc>
                  <a:txBody>
                    <a:bodyPr/>
                    <a:lstStyle/>
                    <a:p>
                      <a:pPr algn="ctr"/>
                      <a:r>
                        <a:rPr lang="en-US"/>
                        <a:t>+5</a:t>
                      </a:r>
                    </a:p>
                  </a:txBody>
                  <a:tcPr/>
                </a:tc>
                <a:extLst>
                  <a:ext uri="{0D108BD9-81ED-4DB2-BD59-A6C34878D82A}">
                    <a16:rowId xmlns:a16="http://schemas.microsoft.com/office/drawing/2014/main" val="588539154"/>
                  </a:ext>
                </a:extLst>
              </a:tr>
            </a:tbl>
          </a:graphicData>
        </a:graphic>
      </p:graphicFrame>
      <p:pic>
        <p:nvPicPr>
          <p:cNvPr id="12" name="Content Placeholder 11">
            <a:extLst>
              <a:ext uri="{FF2B5EF4-FFF2-40B4-BE49-F238E27FC236}">
                <a16:creationId xmlns:a16="http://schemas.microsoft.com/office/drawing/2014/main" id="{AABB3E3E-1354-FBA2-5E3A-7480C8FBDB0C}"/>
              </a:ext>
            </a:extLst>
          </p:cNvPr>
          <p:cNvPicPr>
            <a:picLocks noGrp="1" noChangeAspect="1"/>
          </p:cNvPicPr>
          <p:nvPr>
            <p:ph sz="half" idx="2"/>
          </p:nvPr>
        </p:nvPicPr>
        <p:blipFill>
          <a:blip r:embed="rId3"/>
          <a:stretch>
            <a:fillRect/>
          </a:stretch>
        </p:blipFill>
        <p:spPr>
          <a:xfrm>
            <a:off x="6350027" y="365125"/>
            <a:ext cx="2084465" cy="4967652"/>
          </a:xfrm>
        </p:spPr>
      </p:pic>
      <p:sp>
        <p:nvSpPr>
          <p:cNvPr id="9" name="Slide Number Placeholder 8">
            <a:extLst>
              <a:ext uri="{FF2B5EF4-FFF2-40B4-BE49-F238E27FC236}">
                <a16:creationId xmlns:a16="http://schemas.microsoft.com/office/drawing/2014/main" id="{89BBB7DC-DDC7-AEFD-02B9-D93ADA1E823E}"/>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25</a:t>
            </a:fld>
            <a:endParaRPr lang="en-US">
              <a:solidFill>
                <a:prstClr val="black">
                  <a:tint val="75000"/>
                </a:prstClr>
              </a:solidFill>
            </a:endParaRPr>
          </a:p>
        </p:txBody>
      </p:sp>
      <p:sp>
        <p:nvSpPr>
          <p:cNvPr id="13" name="TextBox 12">
            <a:extLst>
              <a:ext uri="{FF2B5EF4-FFF2-40B4-BE49-F238E27FC236}">
                <a16:creationId xmlns:a16="http://schemas.microsoft.com/office/drawing/2014/main" id="{F64CDC3F-9590-76D8-C997-76A8A9B3B8EA}"/>
              </a:ext>
            </a:extLst>
          </p:cNvPr>
          <p:cNvSpPr txBox="1"/>
          <p:nvPr/>
        </p:nvSpPr>
        <p:spPr>
          <a:xfrm>
            <a:off x="5584438" y="820157"/>
            <a:ext cx="1531189" cy="577081"/>
          </a:xfrm>
          <a:prstGeom prst="rect">
            <a:avLst/>
          </a:prstGeom>
          <a:solidFill>
            <a:schemeClr val="bg1"/>
          </a:solidFill>
        </p:spPr>
        <p:txBody>
          <a:bodyPr wrap="none" rtlCol="0">
            <a:spAutoFit/>
          </a:bodyPr>
          <a:lstStyle/>
          <a:p>
            <a:pPr algn="ctr"/>
            <a:r>
              <a:rPr lang="en-US" sz="1050"/>
              <a:t>Provo Station</a:t>
            </a:r>
          </a:p>
          <a:p>
            <a:pPr algn="ctr"/>
            <a:r>
              <a:rPr lang="en-US" sz="1050"/>
              <a:t>581 805 821 823 830X </a:t>
            </a:r>
          </a:p>
          <a:p>
            <a:pPr algn="ctr"/>
            <a:r>
              <a:rPr lang="en-US" sz="1050"/>
              <a:t>831 833 834 850</a:t>
            </a:r>
          </a:p>
        </p:txBody>
      </p:sp>
      <p:sp>
        <p:nvSpPr>
          <p:cNvPr id="8" name="TextBox 7">
            <a:extLst>
              <a:ext uri="{FF2B5EF4-FFF2-40B4-BE49-F238E27FC236}">
                <a16:creationId xmlns:a16="http://schemas.microsoft.com/office/drawing/2014/main" id="{0C60C663-A52D-B8CA-DFFB-C2F4A6416DED}"/>
              </a:ext>
            </a:extLst>
          </p:cNvPr>
          <p:cNvSpPr txBox="1"/>
          <p:nvPr/>
        </p:nvSpPr>
        <p:spPr>
          <a:xfrm>
            <a:off x="2322180" y="1892124"/>
            <a:ext cx="1600366" cy="276999"/>
          </a:xfrm>
          <a:prstGeom prst="rect">
            <a:avLst/>
          </a:prstGeom>
          <a:solidFill>
            <a:srgbClr val="C00000"/>
          </a:solid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rgbClr val="E7E6E6"/>
                </a:solidFill>
                <a:cs typeface="Segoe UI"/>
              </a:rPr>
              <a:t>Community Priority</a:t>
            </a:r>
          </a:p>
        </p:txBody>
      </p:sp>
      <p:sp>
        <p:nvSpPr>
          <p:cNvPr id="25" name="Oval 24">
            <a:extLst>
              <a:ext uri="{FF2B5EF4-FFF2-40B4-BE49-F238E27FC236}">
                <a16:creationId xmlns:a16="http://schemas.microsoft.com/office/drawing/2014/main" id="{889D2B5A-3AED-0B57-4876-DBF4090750D1}"/>
              </a:ext>
            </a:extLst>
          </p:cNvPr>
          <p:cNvSpPr>
            <a:spLocks noChangeAspect="1"/>
          </p:cNvSpPr>
          <p:nvPr/>
        </p:nvSpPr>
        <p:spPr>
          <a:xfrm>
            <a:off x="4347405"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7" name="Oval 26">
            <a:extLst>
              <a:ext uri="{FF2B5EF4-FFF2-40B4-BE49-F238E27FC236}">
                <a16:creationId xmlns:a16="http://schemas.microsoft.com/office/drawing/2014/main" id="{6024C024-BF15-C6E8-7E2F-316105118A3C}"/>
              </a:ext>
            </a:extLst>
          </p:cNvPr>
          <p:cNvSpPr>
            <a:spLocks noChangeAspect="1"/>
          </p:cNvSpPr>
          <p:nvPr/>
        </p:nvSpPr>
        <p:spPr>
          <a:xfrm>
            <a:off x="1696240" y="5369998"/>
            <a:ext cx="685800" cy="685800"/>
          </a:xfrm>
          <a:prstGeom prst="ellipse">
            <a:avLst/>
          </a:prstGeom>
          <a:solidFill>
            <a:srgbClr val="31A8DF"/>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8" name="Oval 27">
            <a:extLst>
              <a:ext uri="{FF2B5EF4-FFF2-40B4-BE49-F238E27FC236}">
                <a16:creationId xmlns:a16="http://schemas.microsoft.com/office/drawing/2014/main" id="{2625DC10-B5C8-4511-9E65-FB27989E1777}"/>
              </a:ext>
            </a:extLst>
          </p:cNvPr>
          <p:cNvSpPr>
            <a:spLocks noChangeAspect="1"/>
          </p:cNvSpPr>
          <p:nvPr/>
        </p:nvSpPr>
        <p:spPr>
          <a:xfrm>
            <a:off x="2566036"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9" name="Oval 28">
            <a:extLst>
              <a:ext uri="{FF2B5EF4-FFF2-40B4-BE49-F238E27FC236}">
                <a16:creationId xmlns:a16="http://schemas.microsoft.com/office/drawing/2014/main" id="{95FA9B51-40FD-6C4A-EA9D-DA2B46A62C4A}"/>
              </a:ext>
            </a:extLst>
          </p:cNvPr>
          <p:cNvSpPr>
            <a:spLocks noChangeAspect="1"/>
          </p:cNvSpPr>
          <p:nvPr/>
        </p:nvSpPr>
        <p:spPr>
          <a:xfrm>
            <a:off x="3495248"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31" name="Picture 1" descr="Chat outline">
            <a:extLst>
              <a:ext uri="{FF2B5EF4-FFF2-40B4-BE49-F238E27FC236}">
                <a16:creationId xmlns:a16="http://schemas.microsoft.com/office/drawing/2014/main" id="{88EFB58F-8193-BE7E-1027-D657E2E1565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659694" y="5441993"/>
            <a:ext cx="541811" cy="541811"/>
          </a:xfrm>
          <a:prstGeom prst="rect">
            <a:avLst/>
          </a:prstGeom>
          <a:noFill/>
          <a:ln>
            <a:noFill/>
          </a:ln>
        </p:spPr>
      </p:pic>
      <p:pic>
        <p:nvPicPr>
          <p:cNvPr id="32" name="Picture 13" descr="Crane outline">
            <a:extLst>
              <a:ext uri="{FF2B5EF4-FFF2-40B4-BE49-F238E27FC236}">
                <a16:creationId xmlns:a16="http://schemas.microsoft.com/office/drawing/2014/main" id="{E900863C-85AF-7E8C-ED04-1C42B2164E7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80812" y="5441993"/>
            <a:ext cx="541811" cy="541811"/>
          </a:xfrm>
          <a:prstGeom prst="rect">
            <a:avLst/>
          </a:prstGeom>
          <a:noFill/>
          <a:ln>
            <a:noFill/>
          </a:ln>
        </p:spPr>
      </p:pic>
      <p:pic>
        <p:nvPicPr>
          <p:cNvPr id="33" name="Picture 8" descr="Single gear outline">
            <a:extLst>
              <a:ext uri="{FF2B5EF4-FFF2-40B4-BE49-F238E27FC236}">
                <a16:creationId xmlns:a16="http://schemas.microsoft.com/office/drawing/2014/main" id="{C5A5B566-7DF0-CAA7-93C0-BDE81DD7F2EB}"/>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546135" y="5420885"/>
            <a:ext cx="584027" cy="584027"/>
          </a:xfrm>
          <a:prstGeom prst="rect">
            <a:avLst/>
          </a:prstGeom>
          <a:noFill/>
          <a:ln>
            <a:noFill/>
          </a:ln>
        </p:spPr>
      </p:pic>
      <p:pic>
        <p:nvPicPr>
          <p:cNvPr id="34" name="Picture 11" descr="Bus outline">
            <a:extLst>
              <a:ext uri="{FF2B5EF4-FFF2-40B4-BE49-F238E27FC236}">
                <a16:creationId xmlns:a16="http://schemas.microsoft.com/office/drawing/2014/main" id="{AD71B1AE-9E94-9252-B40E-881CE9BAB126}"/>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462974" y="5478523"/>
            <a:ext cx="457200" cy="457200"/>
          </a:xfrm>
          <a:prstGeom prst="rect">
            <a:avLst/>
          </a:prstGeom>
        </p:spPr>
      </p:pic>
      <p:sp>
        <p:nvSpPr>
          <p:cNvPr id="3" name="Oval 2">
            <a:extLst>
              <a:ext uri="{FF2B5EF4-FFF2-40B4-BE49-F238E27FC236}">
                <a16:creationId xmlns:a16="http://schemas.microsoft.com/office/drawing/2014/main" id="{A7413E22-FCDD-A269-1DFB-DA0ACE4DB16C}"/>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7" name="Graphic 6" descr="Users outline">
            <a:extLst>
              <a:ext uri="{FF2B5EF4-FFF2-40B4-BE49-F238E27FC236}">
                <a16:creationId xmlns:a16="http://schemas.microsoft.com/office/drawing/2014/main" id="{395EB5A0-C119-C042-409E-7F9E09D9AE1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spTree>
    <p:extLst>
      <p:ext uri="{BB962C8B-B14F-4D97-AF65-F5344CB8AC3E}">
        <p14:creationId xmlns:p14="http://schemas.microsoft.com/office/powerpoint/2010/main" val="3872837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n-US"/>
              <a:t>West Provo/Airport</a:t>
            </a:r>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p:txBody>
          <a:bodyPr vert="horz" lIns="91440" tIns="45720" rIns="91440" bIns="45720" rtlCol="0" anchor="t">
            <a:normAutofit/>
          </a:bodyPr>
          <a:lstStyle/>
          <a:p>
            <a:pPr marL="0" indent="0">
              <a:buNone/>
            </a:pPr>
            <a:r>
              <a:rPr lang="en-US" b="1" u="sng"/>
              <a:t>Zone 581*:</a:t>
            </a:r>
            <a:br>
              <a:rPr lang="en-US" b="1" u="sng"/>
            </a:br>
            <a:r>
              <a:rPr lang="en-US"/>
              <a:t>New UTA On Demand zone</a:t>
            </a:r>
          </a:p>
        </p:txBody>
      </p:sp>
      <p:graphicFrame>
        <p:nvGraphicFramePr>
          <p:cNvPr id="11" name="Table 10">
            <a:extLst>
              <a:ext uri="{FF2B5EF4-FFF2-40B4-BE49-F238E27FC236}">
                <a16:creationId xmlns:a16="http://schemas.microsoft.com/office/drawing/2014/main" id="{B36DDA1B-E9BD-2698-44C0-27BAC7D9325A}"/>
              </a:ext>
            </a:extLst>
          </p:cNvPr>
          <p:cNvGraphicFramePr>
            <a:graphicFrameLocks noGrp="1"/>
          </p:cNvGraphicFramePr>
          <p:nvPr/>
        </p:nvGraphicFramePr>
        <p:xfrm>
          <a:off x="6350027" y="5444808"/>
          <a:ext cx="3891284" cy="741680"/>
        </p:xfrm>
        <a:graphic>
          <a:graphicData uri="http://schemas.openxmlformats.org/drawingml/2006/table">
            <a:tbl>
              <a:tblPr firstRow="1" bandRow="1">
                <a:tableStyleId>{5C22544A-7EE6-4342-B048-85BDC9FD1C3A}</a:tableStyleId>
              </a:tblPr>
              <a:tblGrid>
                <a:gridCol w="972821">
                  <a:extLst>
                    <a:ext uri="{9D8B030D-6E8A-4147-A177-3AD203B41FA5}">
                      <a16:colId xmlns:a16="http://schemas.microsoft.com/office/drawing/2014/main" val="3495761732"/>
                    </a:ext>
                  </a:extLst>
                </a:gridCol>
                <a:gridCol w="972821">
                  <a:extLst>
                    <a:ext uri="{9D8B030D-6E8A-4147-A177-3AD203B41FA5}">
                      <a16:colId xmlns:a16="http://schemas.microsoft.com/office/drawing/2014/main" val="3037171637"/>
                    </a:ext>
                  </a:extLst>
                </a:gridCol>
                <a:gridCol w="972821">
                  <a:extLst>
                    <a:ext uri="{9D8B030D-6E8A-4147-A177-3AD203B41FA5}">
                      <a16:colId xmlns:a16="http://schemas.microsoft.com/office/drawing/2014/main" val="1590106577"/>
                    </a:ext>
                  </a:extLst>
                </a:gridCol>
                <a:gridCol w="972821">
                  <a:extLst>
                    <a:ext uri="{9D8B030D-6E8A-4147-A177-3AD203B41FA5}">
                      <a16:colId xmlns:a16="http://schemas.microsoft.com/office/drawing/2014/main" val="3745068746"/>
                    </a:ext>
                  </a:extLst>
                </a:gridCol>
              </a:tblGrid>
              <a:tr h="370840">
                <a:tc>
                  <a:txBody>
                    <a:bodyPr/>
                    <a:lstStyle/>
                    <a:p>
                      <a:r>
                        <a:rPr lang="en-US"/>
                        <a:t>Hours</a:t>
                      </a:r>
                    </a:p>
                  </a:txBody>
                  <a:tcPr/>
                </a:tc>
                <a:tc>
                  <a:txBody>
                    <a:bodyPr/>
                    <a:lstStyle/>
                    <a:p>
                      <a:r>
                        <a:rPr lang="en-US"/>
                        <a:t>Miles</a:t>
                      </a:r>
                    </a:p>
                  </a:txBody>
                  <a:tcPr/>
                </a:tc>
                <a:tc>
                  <a:txBody>
                    <a:bodyPr/>
                    <a:lstStyle/>
                    <a:p>
                      <a:r>
                        <a:rPr lang="en-US"/>
                        <a:t>Shifts</a:t>
                      </a:r>
                    </a:p>
                  </a:txBody>
                  <a:tcPr/>
                </a:tc>
                <a:tc>
                  <a:txBody>
                    <a:bodyPr/>
                    <a:lstStyle/>
                    <a:p>
                      <a:r>
                        <a:rPr lang="en-US"/>
                        <a:t>Pullout</a:t>
                      </a:r>
                    </a:p>
                  </a:txBody>
                  <a:tcPr/>
                </a:tc>
                <a:extLst>
                  <a:ext uri="{0D108BD9-81ED-4DB2-BD59-A6C34878D82A}">
                    <a16:rowId xmlns:a16="http://schemas.microsoft.com/office/drawing/2014/main" val="4202893918"/>
                  </a:ext>
                </a:extLst>
              </a:tr>
              <a:tr h="370840">
                <a:tc>
                  <a:txBody>
                    <a:bodyPr/>
                    <a:lstStyle/>
                    <a:p>
                      <a:pPr lvl="0" algn="ctr">
                        <a:buNone/>
                      </a:pPr>
                      <a:r>
                        <a:rPr lang="en-US"/>
                        <a:t>+10K</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588539154"/>
                  </a:ext>
                </a:extLst>
              </a:tr>
            </a:tbl>
          </a:graphicData>
        </a:graphic>
      </p:graphicFrame>
      <p:pic>
        <p:nvPicPr>
          <p:cNvPr id="13" name="Content Placeholder 12">
            <a:extLst>
              <a:ext uri="{FF2B5EF4-FFF2-40B4-BE49-F238E27FC236}">
                <a16:creationId xmlns:a16="http://schemas.microsoft.com/office/drawing/2014/main" id="{41842713-8D07-8BD4-6B8A-C78A044572C3}"/>
              </a:ext>
            </a:extLst>
          </p:cNvPr>
          <p:cNvPicPr>
            <a:picLocks noGrp="1" noChangeAspect="1"/>
          </p:cNvPicPr>
          <p:nvPr>
            <p:ph sz="half" idx="2"/>
          </p:nvPr>
        </p:nvPicPr>
        <p:blipFill>
          <a:blip r:embed="rId3"/>
          <a:stretch>
            <a:fillRect/>
          </a:stretch>
        </p:blipFill>
        <p:spPr>
          <a:xfrm>
            <a:off x="6350027" y="981439"/>
            <a:ext cx="3979546" cy="4351338"/>
          </a:xfrm>
        </p:spPr>
      </p:pic>
      <p:sp>
        <p:nvSpPr>
          <p:cNvPr id="9" name="Slide Number Placeholder 8">
            <a:extLst>
              <a:ext uri="{FF2B5EF4-FFF2-40B4-BE49-F238E27FC236}">
                <a16:creationId xmlns:a16="http://schemas.microsoft.com/office/drawing/2014/main" id="{C70AECBA-1D13-CA0F-92DB-5694458002DB}"/>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26</a:t>
            </a:fld>
            <a:endParaRPr lang="en-US">
              <a:solidFill>
                <a:prstClr val="black">
                  <a:tint val="75000"/>
                </a:prstClr>
              </a:solidFill>
            </a:endParaRPr>
          </a:p>
        </p:txBody>
      </p:sp>
      <p:sp>
        <p:nvSpPr>
          <p:cNvPr id="23" name="Oval 22">
            <a:extLst>
              <a:ext uri="{FF2B5EF4-FFF2-40B4-BE49-F238E27FC236}">
                <a16:creationId xmlns:a16="http://schemas.microsoft.com/office/drawing/2014/main" id="{A5CD223A-4AD8-D0EE-70DE-E16D8F32BE01}"/>
              </a:ext>
            </a:extLst>
          </p:cNvPr>
          <p:cNvSpPr>
            <a:spLocks noChangeAspect="1"/>
          </p:cNvSpPr>
          <p:nvPr/>
        </p:nvSpPr>
        <p:spPr>
          <a:xfrm>
            <a:off x="4347405"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5" name="Oval 24">
            <a:extLst>
              <a:ext uri="{FF2B5EF4-FFF2-40B4-BE49-F238E27FC236}">
                <a16:creationId xmlns:a16="http://schemas.microsoft.com/office/drawing/2014/main" id="{EEF6A171-BB3D-6B2A-646C-6671C0D57A8B}"/>
              </a:ext>
            </a:extLst>
          </p:cNvPr>
          <p:cNvSpPr>
            <a:spLocks noChangeAspect="1"/>
          </p:cNvSpPr>
          <p:nvPr/>
        </p:nvSpPr>
        <p:spPr>
          <a:xfrm>
            <a:off x="1696240" y="5369998"/>
            <a:ext cx="685800" cy="685800"/>
          </a:xfrm>
          <a:prstGeom prst="ellipse">
            <a:avLst/>
          </a:prstGeom>
          <a:solidFill>
            <a:srgbClr val="31A8DF"/>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6" name="Oval 25">
            <a:extLst>
              <a:ext uri="{FF2B5EF4-FFF2-40B4-BE49-F238E27FC236}">
                <a16:creationId xmlns:a16="http://schemas.microsoft.com/office/drawing/2014/main" id="{3DD3B93D-211B-44FF-81B3-0E26A2C4DEDB}"/>
              </a:ext>
            </a:extLst>
          </p:cNvPr>
          <p:cNvSpPr>
            <a:spLocks noChangeAspect="1"/>
          </p:cNvSpPr>
          <p:nvPr/>
        </p:nvSpPr>
        <p:spPr>
          <a:xfrm>
            <a:off x="2566036"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7" name="Oval 26">
            <a:extLst>
              <a:ext uri="{FF2B5EF4-FFF2-40B4-BE49-F238E27FC236}">
                <a16:creationId xmlns:a16="http://schemas.microsoft.com/office/drawing/2014/main" id="{80A2527E-D700-7FF9-630A-D510740E4744}"/>
              </a:ext>
            </a:extLst>
          </p:cNvPr>
          <p:cNvSpPr>
            <a:spLocks noChangeAspect="1"/>
          </p:cNvSpPr>
          <p:nvPr/>
        </p:nvSpPr>
        <p:spPr>
          <a:xfrm>
            <a:off x="3495248"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29" name="Picture 1" descr="Chat outline">
            <a:extLst>
              <a:ext uri="{FF2B5EF4-FFF2-40B4-BE49-F238E27FC236}">
                <a16:creationId xmlns:a16="http://schemas.microsoft.com/office/drawing/2014/main" id="{A16FDD3A-CD95-6B74-573C-4898CB6E781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659694" y="5441993"/>
            <a:ext cx="541811" cy="541811"/>
          </a:xfrm>
          <a:prstGeom prst="rect">
            <a:avLst/>
          </a:prstGeom>
          <a:noFill/>
          <a:ln>
            <a:noFill/>
          </a:ln>
        </p:spPr>
      </p:pic>
      <p:pic>
        <p:nvPicPr>
          <p:cNvPr id="30" name="Picture 13" descr="Crane outline">
            <a:extLst>
              <a:ext uri="{FF2B5EF4-FFF2-40B4-BE49-F238E27FC236}">
                <a16:creationId xmlns:a16="http://schemas.microsoft.com/office/drawing/2014/main" id="{E31E5DA9-5EA6-4FE1-A051-2EBCAC31845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80812" y="5441993"/>
            <a:ext cx="541811" cy="541811"/>
          </a:xfrm>
          <a:prstGeom prst="rect">
            <a:avLst/>
          </a:prstGeom>
          <a:noFill/>
          <a:ln>
            <a:noFill/>
          </a:ln>
        </p:spPr>
      </p:pic>
      <p:pic>
        <p:nvPicPr>
          <p:cNvPr id="31" name="Picture 8" descr="Single gear outline">
            <a:extLst>
              <a:ext uri="{FF2B5EF4-FFF2-40B4-BE49-F238E27FC236}">
                <a16:creationId xmlns:a16="http://schemas.microsoft.com/office/drawing/2014/main" id="{FD5CD4DD-E8B7-29C6-E3FE-51CBC5D0BF6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546135" y="5420885"/>
            <a:ext cx="584027" cy="584027"/>
          </a:xfrm>
          <a:prstGeom prst="rect">
            <a:avLst/>
          </a:prstGeom>
          <a:noFill/>
          <a:ln>
            <a:noFill/>
          </a:ln>
        </p:spPr>
      </p:pic>
      <p:pic>
        <p:nvPicPr>
          <p:cNvPr id="32" name="Picture 11" descr="Bus outline">
            <a:extLst>
              <a:ext uri="{FF2B5EF4-FFF2-40B4-BE49-F238E27FC236}">
                <a16:creationId xmlns:a16="http://schemas.microsoft.com/office/drawing/2014/main" id="{19108263-1240-DEA4-D440-CFF79D8F8C06}"/>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462974" y="5478523"/>
            <a:ext cx="457200" cy="457200"/>
          </a:xfrm>
          <a:prstGeom prst="rect">
            <a:avLst/>
          </a:prstGeom>
        </p:spPr>
      </p:pic>
      <p:sp>
        <p:nvSpPr>
          <p:cNvPr id="3" name="Oval 2">
            <a:extLst>
              <a:ext uri="{FF2B5EF4-FFF2-40B4-BE49-F238E27FC236}">
                <a16:creationId xmlns:a16="http://schemas.microsoft.com/office/drawing/2014/main" id="{39D59492-23B7-40BA-2174-1589723FFC29}"/>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7" name="Graphic 6" descr="Users outline">
            <a:extLst>
              <a:ext uri="{FF2B5EF4-FFF2-40B4-BE49-F238E27FC236}">
                <a16:creationId xmlns:a16="http://schemas.microsoft.com/office/drawing/2014/main" id="{8A6E7940-C7E5-D1D9-9B66-6E1745EF747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spTree>
    <p:extLst>
      <p:ext uri="{BB962C8B-B14F-4D97-AF65-F5344CB8AC3E}">
        <p14:creationId xmlns:p14="http://schemas.microsoft.com/office/powerpoint/2010/main" val="4083460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DEE7D9-BFF4-F86B-96AE-FE4921C22134}"/>
              </a:ext>
            </a:extLst>
          </p:cNvPr>
          <p:cNvSpPr>
            <a:spLocks noGrp="1"/>
          </p:cNvSpPr>
          <p:nvPr>
            <p:ph type="sldNum" sz="quarter" idx="12"/>
          </p:nvPr>
        </p:nvSpPr>
        <p:spPr/>
        <p:txBody>
          <a:bodyPr/>
          <a:lstStyle/>
          <a:p>
            <a:fld id="{7443972A-68F0-4EEE-8D44-8247859870C0}" type="slidenum">
              <a:rPr lang="en-US" smtClean="0"/>
              <a:pPr/>
              <a:t>27</a:t>
            </a:fld>
            <a:endParaRPr lang="en-US"/>
          </a:p>
        </p:txBody>
      </p:sp>
      <p:pic>
        <p:nvPicPr>
          <p:cNvPr id="15" name="Picture 14">
            <a:extLst>
              <a:ext uri="{FF2B5EF4-FFF2-40B4-BE49-F238E27FC236}">
                <a16:creationId xmlns:a16="http://schemas.microsoft.com/office/drawing/2014/main" id="{5E9BDCB0-3564-9494-6F65-68FEF336856D}"/>
              </a:ext>
            </a:extLst>
          </p:cNvPr>
          <p:cNvPicPr>
            <a:picLocks noChangeAspect="1"/>
          </p:cNvPicPr>
          <p:nvPr/>
        </p:nvPicPr>
        <p:blipFill>
          <a:blip r:embed="rId2"/>
          <a:stretch>
            <a:fillRect/>
          </a:stretch>
        </p:blipFill>
        <p:spPr>
          <a:xfrm>
            <a:off x="848945" y="-5834"/>
            <a:ext cx="10506075" cy="6861175"/>
          </a:xfrm>
          <a:prstGeom prst="rect">
            <a:avLst/>
          </a:prstGeom>
        </p:spPr>
      </p:pic>
      <p:sp>
        <p:nvSpPr>
          <p:cNvPr id="17" name="TextBox 16">
            <a:extLst>
              <a:ext uri="{FF2B5EF4-FFF2-40B4-BE49-F238E27FC236}">
                <a16:creationId xmlns:a16="http://schemas.microsoft.com/office/drawing/2014/main" id="{DE20D88D-03A6-F7E5-8EB6-0814D86A9199}"/>
              </a:ext>
            </a:extLst>
          </p:cNvPr>
          <p:cNvSpPr txBox="1"/>
          <p:nvPr/>
        </p:nvSpPr>
        <p:spPr>
          <a:xfrm>
            <a:off x="7934960" y="487680"/>
            <a:ext cx="2743200" cy="1754326"/>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Zone 581</a:t>
            </a:r>
          </a:p>
          <a:p>
            <a:pPr marL="285750" indent="-285750">
              <a:buFont typeface="Arial"/>
              <a:buChar char="•"/>
            </a:pPr>
            <a:r>
              <a:rPr lang="en-US" sz="1600">
                <a:cs typeface="Segoe UI"/>
              </a:rPr>
              <a:t>New UTA On Demand zone</a:t>
            </a:r>
          </a:p>
          <a:p>
            <a:pPr marL="285750" indent="-285750">
              <a:buFont typeface="Arial"/>
              <a:buChar char="•"/>
            </a:pPr>
            <a:r>
              <a:rPr lang="en-US" sz="1600">
                <a:cs typeface="Segoe UI"/>
              </a:rPr>
              <a:t>Service 6 AM – 9 PM on weekdays</a:t>
            </a:r>
          </a:p>
          <a:p>
            <a:pPr marL="285750" indent="-285750">
              <a:buFont typeface="Arial"/>
              <a:buChar char="•"/>
            </a:pPr>
            <a:endParaRPr lang="en-US" sz="1600">
              <a:cs typeface="Segoe UI"/>
            </a:endParaRPr>
          </a:p>
        </p:txBody>
      </p:sp>
    </p:spTree>
    <p:extLst>
      <p:ext uri="{BB962C8B-B14F-4D97-AF65-F5344CB8AC3E}">
        <p14:creationId xmlns:p14="http://schemas.microsoft.com/office/powerpoint/2010/main" val="1959800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A288C-86F8-7F77-91DD-250CFDFCFEB6}"/>
              </a:ext>
            </a:extLst>
          </p:cNvPr>
          <p:cNvSpPr>
            <a:spLocks noGrp="1"/>
          </p:cNvSpPr>
          <p:nvPr>
            <p:ph type="title"/>
          </p:nvPr>
        </p:nvSpPr>
        <p:spPr/>
        <p:txBody>
          <a:bodyPr/>
          <a:lstStyle/>
          <a:p>
            <a:r>
              <a:rPr lang="en-US"/>
              <a:t>April 2026 </a:t>
            </a:r>
            <a:br>
              <a:rPr lang="en-US"/>
            </a:br>
            <a:r>
              <a:rPr lang="en-US"/>
              <a:t>Service Changes</a:t>
            </a:r>
          </a:p>
        </p:txBody>
      </p:sp>
      <p:sp>
        <p:nvSpPr>
          <p:cNvPr id="3" name="Text Placeholder 2">
            <a:extLst>
              <a:ext uri="{FF2B5EF4-FFF2-40B4-BE49-F238E27FC236}">
                <a16:creationId xmlns:a16="http://schemas.microsoft.com/office/drawing/2014/main" id="{FB563748-412C-ED5C-C569-4DBF22AE78B4}"/>
              </a:ext>
            </a:extLst>
          </p:cNvPr>
          <p:cNvSpPr>
            <a:spLocks noGrp="1"/>
          </p:cNvSpPr>
          <p:nvPr>
            <p:ph type="body" sz="half" idx="2"/>
          </p:nvPr>
        </p:nvSpPr>
        <p:spPr/>
        <p:txBody>
          <a:bodyPr/>
          <a:lstStyle/>
          <a:p>
            <a:r>
              <a:rPr lang="en-US" sz="1200" i="1">
                <a:latin typeface="Segoe UI Black"/>
                <a:ea typeface="Segoe UI Black"/>
                <a:cs typeface="Segoe UI"/>
              </a:rPr>
              <a:t>* denotes major change</a:t>
            </a:r>
            <a:endParaRPr lang="en-US"/>
          </a:p>
          <a:p>
            <a:endParaRPr lang="en-US"/>
          </a:p>
        </p:txBody>
      </p:sp>
      <p:sp>
        <p:nvSpPr>
          <p:cNvPr id="4" name="Slide Number Placeholder 3">
            <a:extLst>
              <a:ext uri="{FF2B5EF4-FFF2-40B4-BE49-F238E27FC236}">
                <a16:creationId xmlns:a16="http://schemas.microsoft.com/office/drawing/2014/main" id="{DFEBDAAF-8331-8397-C1E6-7D6FB6458E92}"/>
              </a:ext>
            </a:extLst>
          </p:cNvPr>
          <p:cNvSpPr>
            <a:spLocks noGrp="1"/>
          </p:cNvSpPr>
          <p:nvPr>
            <p:ph type="sldNum" sz="quarter" idx="12"/>
          </p:nvPr>
        </p:nvSpPr>
        <p:spPr/>
        <p:txBody>
          <a:bodyPr/>
          <a:lstStyle/>
          <a:p>
            <a:fld id="{27F80E31-2CDF-4D43-A783-DABF46EACB8C}" type="slidenum">
              <a:rPr lang="en-US" smtClean="0"/>
              <a:pPr/>
              <a:t>28</a:t>
            </a:fld>
            <a:endParaRPr lang="en-US"/>
          </a:p>
        </p:txBody>
      </p:sp>
    </p:spTree>
    <p:extLst>
      <p:ext uri="{BB962C8B-B14F-4D97-AF65-F5344CB8AC3E}">
        <p14:creationId xmlns:p14="http://schemas.microsoft.com/office/powerpoint/2010/main" val="3480238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37DA54-3FE5-140D-E74D-63D0B0CE1FF1}"/>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rcRect t="44" b="44"/>
          <a:stretch/>
        </p:blipFill>
        <p:spPr>
          <a:xfrm>
            <a:off x="0" y="0"/>
            <a:ext cx="12202633" cy="6858000"/>
          </a:xfrm>
          <a:prstGeom prst="rect">
            <a:avLst/>
          </a:prstGeom>
        </p:spPr>
      </p:pic>
      <p:grpSp>
        <p:nvGrpSpPr>
          <p:cNvPr id="7" name="Group 6" hidden="1">
            <a:extLst>
              <a:ext uri="{FF2B5EF4-FFF2-40B4-BE49-F238E27FC236}">
                <a16:creationId xmlns:a16="http://schemas.microsoft.com/office/drawing/2014/main" id="{79C3DFB3-CEE7-3A99-E72B-88D526999103}"/>
              </a:ext>
            </a:extLst>
          </p:cNvPr>
          <p:cNvGrpSpPr>
            <a:grpSpLocks noGrp="1" noUngrp="1" noRot="1" noMove="1" noResize="1"/>
          </p:cNvGrpSpPr>
          <p:nvPr/>
        </p:nvGrpSpPr>
        <p:grpSpPr>
          <a:xfrm>
            <a:off x="4947684" y="0"/>
            <a:ext cx="4651034" cy="6858000"/>
            <a:chOff x="6096000" y="0"/>
            <a:chExt cx="4651034" cy="6858000"/>
          </a:xfrm>
          <a:solidFill>
            <a:schemeClr val="bg1"/>
          </a:solidFill>
        </p:grpSpPr>
        <p:sp>
          <p:nvSpPr>
            <p:cNvPr id="3" name="Rectangle 14">
              <a:extLst>
                <a:ext uri="{FF2B5EF4-FFF2-40B4-BE49-F238E27FC236}">
                  <a16:creationId xmlns:a16="http://schemas.microsoft.com/office/drawing/2014/main" id="{CDD4FB46-B6B0-76F2-D72D-D5F5AE82EEBA}"/>
                </a:ext>
              </a:extLst>
            </p:cNvPr>
            <p:cNvSpPr>
              <a:spLocks noGrp="1" noRot="1" noMove="1" noResize="1" noEditPoints="1" noAdjustHandles="1" noChangeArrowheads="1" noChangeShapeType="1"/>
            </p:cNvSpPr>
            <p:nvPr/>
          </p:nvSpPr>
          <p:spPr>
            <a:xfrm>
              <a:off x="6096000"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4">
              <a:extLst>
                <a:ext uri="{FF2B5EF4-FFF2-40B4-BE49-F238E27FC236}">
                  <a16:creationId xmlns:a16="http://schemas.microsoft.com/office/drawing/2014/main" id="{C881A2C6-CF11-52B1-EF34-A1CDC38C1666}"/>
                </a:ext>
              </a:extLst>
            </p:cNvPr>
            <p:cNvSpPr>
              <a:spLocks noGrp="1" noRot="1" noMove="1" noResize="1" noEditPoints="1" noAdjustHandles="1" noChangeArrowheads="1" noChangeShapeType="1"/>
            </p:cNvSpPr>
            <p:nvPr/>
          </p:nvSpPr>
          <p:spPr>
            <a:xfrm>
              <a:off x="7670671"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black and white rectangle&#10;&#10;Description automatically generated">
            <a:extLst>
              <a:ext uri="{FF2B5EF4-FFF2-40B4-BE49-F238E27FC236}">
                <a16:creationId xmlns:a16="http://schemas.microsoft.com/office/drawing/2014/main" id="{0ECBE64F-65EF-BD62-DF1D-84D1E5027D4E}"/>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
        <p:nvSpPr>
          <p:cNvPr id="5" name="Slide Number Placeholder 4">
            <a:extLst>
              <a:ext uri="{FF2B5EF4-FFF2-40B4-BE49-F238E27FC236}">
                <a16:creationId xmlns:a16="http://schemas.microsoft.com/office/drawing/2014/main" id="{753F9622-A8AA-A384-AD5E-E636000F4C12}"/>
              </a:ext>
            </a:extLst>
          </p:cNvPr>
          <p:cNvSpPr>
            <a:spLocks noGrp="1"/>
          </p:cNvSpPr>
          <p:nvPr>
            <p:ph type="sldNum" sz="quarter" idx="12"/>
          </p:nvPr>
        </p:nvSpPr>
        <p:spPr>
          <a:xfrm>
            <a:off x="8610600" y="6430781"/>
            <a:ext cx="2743200" cy="365125"/>
          </a:xfrm>
        </p:spPr>
        <p:txBody>
          <a:bodyPr/>
          <a:lstStyle/>
          <a:p>
            <a:fld id="{0D233E8C-AF31-456D-A108-663B8DF80B30}" type="slidenum">
              <a:rPr lang="en-US" smtClean="0"/>
              <a:pPr/>
              <a:t>29</a:t>
            </a:fld>
            <a:endParaRPr lang="en-US"/>
          </a:p>
        </p:txBody>
      </p:sp>
      <p:sp>
        <p:nvSpPr>
          <p:cNvPr id="2" name="Title 1">
            <a:extLst>
              <a:ext uri="{FF2B5EF4-FFF2-40B4-BE49-F238E27FC236}">
                <a16:creationId xmlns:a16="http://schemas.microsoft.com/office/drawing/2014/main" id="{6314E088-F075-0B24-EC4E-0591240DA140}"/>
              </a:ext>
            </a:extLst>
          </p:cNvPr>
          <p:cNvSpPr>
            <a:spLocks noGrp="1"/>
          </p:cNvSpPr>
          <p:nvPr>
            <p:ph type="title"/>
          </p:nvPr>
        </p:nvSpPr>
        <p:spPr>
          <a:xfrm>
            <a:off x="838200" y="2385514"/>
            <a:ext cx="10515600" cy="1325563"/>
          </a:xfrm>
        </p:spPr>
        <p:txBody>
          <a:bodyPr>
            <a:noAutofit/>
          </a:bodyPr>
          <a:lstStyle/>
          <a:p>
            <a:pPr algn="ctr"/>
            <a:br>
              <a:rPr lang="en-US" sz="5400">
                <a:solidFill>
                  <a:schemeClr val="bg1"/>
                </a:solidFill>
                <a:latin typeface="Segoe UI Black"/>
                <a:ea typeface="Segoe UI Black"/>
              </a:rPr>
            </a:br>
            <a:r>
              <a:rPr lang="en-US" sz="5400">
                <a:solidFill>
                  <a:schemeClr val="bg1"/>
                </a:solidFill>
                <a:latin typeface="Segoe UI Black"/>
                <a:ea typeface="Segoe UI Black"/>
              </a:rPr>
              <a:t>Weber, Davis, Box Elder Counties</a:t>
            </a:r>
            <a:br>
              <a:rPr lang="en-US" sz="5400">
                <a:solidFill>
                  <a:schemeClr val="bg1"/>
                </a:solidFill>
                <a:latin typeface="Segoe UI Black"/>
                <a:ea typeface="Segoe UI Black"/>
              </a:rPr>
            </a:br>
            <a:r>
              <a:rPr lang="en-US" sz="3600" i="1">
                <a:latin typeface="Segoe UI" panose="020B0502040204020203" pitchFamily="34" charset="0"/>
                <a:ea typeface="Segoe UI Black"/>
                <a:cs typeface="Segoe UI" panose="020B0502040204020203" pitchFamily="34" charset="0"/>
              </a:rPr>
              <a:t>April</a:t>
            </a:r>
            <a:r>
              <a:rPr lang="en-US" sz="3600" i="1">
                <a:solidFill>
                  <a:schemeClr val="bg1"/>
                </a:solidFill>
                <a:latin typeface="Segoe UI Black"/>
                <a:ea typeface="Segoe UI Black"/>
              </a:rPr>
              <a:t> </a:t>
            </a:r>
            <a:r>
              <a:rPr lang="en-US" sz="3600" i="1">
                <a:solidFill>
                  <a:schemeClr val="bg1"/>
                </a:solidFill>
                <a:latin typeface="Segoe UI" panose="020B0502040204020203" pitchFamily="34" charset="0"/>
                <a:ea typeface="Segoe UI Black"/>
                <a:cs typeface="Segoe UI" panose="020B0502040204020203" pitchFamily="34" charset="0"/>
              </a:rPr>
              <a:t>2026</a:t>
            </a:r>
            <a:endParaRPr lang="en-US" sz="3600" i="1">
              <a:solidFill>
                <a:schemeClr val="bg1"/>
              </a:solidFill>
              <a:latin typeface="Segoe UI Black"/>
              <a:ea typeface="Segoe UI Black"/>
            </a:endParaRPr>
          </a:p>
        </p:txBody>
      </p:sp>
    </p:spTree>
    <p:extLst>
      <p:ext uri="{BB962C8B-B14F-4D97-AF65-F5344CB8AC3E}">
        <p14:creationId xmlns:p14="http://schemas.microsoft.com/office/powerpoint/2010/main" val="862057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390FFB5-C366-C099-4AD7-3596174BC6AB}"/>
              </a:ext>
            </a:extLst>
          </p:cNvPr>
          <p:cNvSpPr>
            <a:spLocks noGrp="1" noRot="1" noMove="1" noResize="1" noEditPoints="1" noAdjustHandles="1" noChangeArrowheads="1" noChangeShapeType="1"/>
          </p:cNvSpPr>
          <p:nvPr/>
        </p:nvSpPr>
        <p:spPr>
          <a:xfrm>
            <a:off x="0" y="-9001"/>
            <a:ext cx="2450592" cy="6867001"/>
          </a:xfrm>
          <a:prstGeom prst="rect">
            <a:avLst/>
          </a:prstGeom>
          <a:solidFill>
            <a:srgbClr val="56BEEC"/>
          </a:solidFill>
          <a:ln w="12700" cap="flat" cmpd="sng" algn="ctr">
            <a:noFill/>
            <a:prstDash val="solid"/>
            <a:miter lim="800000"/>
          </a:ln>
          <a:effectLst>
            <a:outerShdw blurRad="50800" dist="38100" dir="10800000" algn="r" rotWithShape="0">
              <a:prstClr val="black">
                <a:alpha val="14000"/>
              </a:prstClr>
            </a:outerShdw>
          </a:effectLst>
        </p:spPr>
        <p:txBody>
          <a:bodyPr rtlCol="0" anchor="ctr"/>
          <a:lstStyle/>
          <a:p>
            <a:pPr algn="ctr" defTabSz="685783"/>
            <a:endParaRPr lang="id-ID" sz="1351" kern="0">
              <a:solidFill>
                <a:prstClr val="white"/>
              </a:solidFill>
              <a:latin typeface="open sans"/>
            </a:endParaRPr>
          </a:p>
        </p:txBody>
      </p:sp>
      <p:sp>
        <p:nvSpPr>
          <p:cNvPr id="20" name="Rectangle 19">
            <a:extLst>
              <a:ext uri="{FF2B5EF4-FFF2-40B4-BE49-F238E27FC236}">
                <a16:creationId xmlns:a16="http://schemas.microsoft.com/office/drawing/2014/main" id="{8CBD0B5E-6E22-D991-1C53-A36FD77DDC98}"/>
              </a:ext>
            </a:extLst>
          </p:cNvPr>
          <p:cNvSpPr>
            <a:spLocks noGrp="1" noRot="1" noMove="1" noResize="1" noEditPoints="1" noAdjustHandles="1" noChangeArrowheads="1" noChangeShapeType="1"/>
          </p:cNvSpPr>
          <p:nvPr/>
        </p:nvSpPr>
        <p:spPr>
          <a:xfrm>
            <a:off x="2435352" y="-9001"/>
            <a:ext cx="2450592" cy="6867001"/>
          </a:xfrm>
          <a:prstGeom prst="rect">
            <a:avLst/>
          </a:prstGeom>
          <a:solidFill>
            <a:srgbClr val="31A8DF"/>
          </a:solidFill>
          <a:ln w="12700" cap="flat" cmpd="sng" algn="ctr">
            <a:noFill/>
            <a:prstDash val="solid"/>
            <a:miter lim="800000"/>
          </a:ln>
          <a:effectLst>
            <a:outerShdw blurRad="50800" dist="38100" dir="10800000" algn="r" rotWithShape="0">
              <a:prstClr val="black">
                <a:alpha val="14000"/>
              </a:prstClr>
            </a:outerShdw>
          </a:effectLst>
        </p:spPr>
        <p:txBody>
          <a:bodyPr rtlCol="0" anchor="ctr"/>
          <a:lstStyle/>
          <a:p>
            <a:pPr algn="ctr" defTabSz="685783"/>
            <a:endParaRPr lang="id-ID" sz="1351" kern="0">
              <a:solidFill>
                <a:prstClr val="white"/>
              </a:solidFill>
              <a:latin typeface="open sans"/>
            </a:endParaRPr>
          </a:p>
        </p:txBody>
      </p:sp>
      <p:sp>
        <p:nvSpPr>
          <p:cNvPr id="21" name="Rectangle 20">
            <a:extLst>
              <a:ext uri="{FF2B5EF4-FFF2-40B4-BE49-F238E27FC236}">
                <a16:creationId xmlns:a16="http://schemas.microsoft.com/office/drawing/2014/main" id="{B23895F7-8684-A30A-F3CE-CA0B2EEB331E}"/>
              </a:ext>
            </a:extLst>
          </p:cNvPr>
          <p:cNvSpPr>
            <a:spLocks noGrp="1" noRot="1" noMove="1" noResize="1" noEditPoints="1" noAdjustHandles="1" noChangeArrowheads="1" noChangeShapeType="1"/>
          </p:cNvSpPr>
          <p:nvPr/>
        </p:nvSpPr>
        <p:spPr>
          <a:xfrm>
            <a:off x="4870704" y="-9001"/>
            <a:ext cx="2450592" cy="6867001"/>
          </a:xfrm>
          <a:prstGeom prst="rect">
            <a:avLst/>
          </a:prstGeom>
          <a:solidFill>
            <a:srgbClr val="238ACB"/>
          </a:solidFill>
          <a:ln w="12700" cap="flat" cmpd="sng" algn="ctr">
            <a:noFill/>
            <a:prstDash val="solid"/>
            <a:miter lim="800000"/>
          </a:ln>
          <a:effectLst>
            <a:outerShdw blurRad="50800" dist="38100" dir="10800000" algn="r" rotWithShape="0">
              <a:prstClr val="black">
                <a:alpha val="14000"/>
              </a:prstClr>
            </a:outerShdw>
          </a:effectLst>
        </p:spPr>
        <p:txBody>
          <a:bodyPr rtlCol="0" anchor="ctr"/>
          <a:lstStyle/>
          <a:p>
            <a:pPr algn="ctr" defTabSz="685783"/>
            <a:endParaRPr lang="id-ID" sz="1351" kern="0">
              <a:solidFill>
                <a:prstClr val="white"/>
              </a:solidFill>
              <a:latin typeface="open sans"/>
            </a:endParaRPr>
          </a:p>
        </p:txBody>
      </p:sp>
      <p:sp>
        <p:nvSpPr>
          <p:cNvPr id="22" name="Rectangle 21">
            <a:extLst>
              <a:ext uri="{FF2B5EF4-FFF2-40B4-BE49-F238E27FC236}">
                <a16:creationId xmlns:a16="http://schemas.microsoft.com/office/drawing/2014/main" id="{C4CD4B74-279E-1D8F-8CE2-23A5AC2C5490}"/>
              </a:ext>
            </a:extLst>
          </p:cNvPr>
          <p:cNvSpPr>
            <a:spLocks noGrp="1" noRot="1" noMove="1" noResize="1" noEditPoints="1" noAdjustHandles="1" noChangeArrowheads="1" noChangeShapeType="1"/>
          </p:cNvSpPr>
          <p:nvPr/>
        </p:nvSpPr>
        <p:spPr>
          <a:xfrm>
            <a:off x="7306056" y="-9001"/>
            <a:ext cx="2450592" cy="6867001"/>
          </a:xfrm>
          <a:prstGeom prst="rect">
            <a:avLst/>
          </a:prstGeom>
          <a:solidFill>
            <a:srgbClr val="1A6798"/>
          </a:solidFill>
          <a:ln w="12700" cap="flat" cmpd="sng" algn="ctr">
            <a:noFill/>
            <a:prstDash val="solid"/>
            <a:miter lim="800000"/>
          </a:ln>
          <a:effectLst>
            <a:outerShdw blurRad="50800" dist="38100" dir="10800000" algn="r" rotWithShape="0">
              <a:prstClr val="black">
                <a:alpha val="14000"/>
              </a:prstClr>
            </a:outerShdw>
          </a:effectLst>
        </p:spPr>
        <p:txBody>
          <a:bodyPr rtlCol="0" anchor="ctr"/>
          <a:lstStyle/>
          <a:p>
            <a:pPr algn="ctr" defTabSz="685783"/>
            <a:endParaRPr lang="id-ID" sz="1351" kern="0">
              <a:solidFill>
                <a:prstClr val="white"/>
              </a:solidFill>
              <a:latin typeface="open sans"/>
            </a:endParaRPr>
          </a:p>
        </p:txBody>
      </p:sp>
      <p:sp>
        <p:nvSpPr>
          <p:cNvPr id="23" name="Rectangle 22">
            <a:extLst>
              <a:ext uri="{FF2B5EF4-FFF2-40B4-BE49-F238E27FC236}">
                <a16:creationId xmlns:a16="http://schemas.microsoft.com/office/drawing/2014/main" id="{6A55C038-E656-C1B1-04AD-EFC2E52A8102}"/>
              </a:ext>
            </a:extLst>
          </p:cNvPr>
          <p:cNvSpPr>
            <a:spLocks noGrp="1" noRot="1" noMove="1" noResize="1" noEditPoints="1" noAdjustHandles="1" noChangeArrowheads="1" noChangeShapeType="1"/>
          </p:cNvSpPr>
          <p:nvPr/>
        </p:nvSpPr>
        <p:spPr>
          <a:xfrm>
            <a:off x="9741408" y="-9003"/>
            <a:ext cx="2450592" cy="6867003"/>
          </a:xfrm>
          <a:prstGeom prst="rect">
            <a:avLst/>
          </a:prstGeom>
          <a:solidFill>
            <a:srgbClr val="189ED9"/>
          </a:solidFill>
          <a:ln w="12700" cap="flat" cmpd="sng" algn="ctr">
            <a:noFill/>
            <a:prstDash val="solid"/>
            <a:miter lim="800000"/>
          </a:ln>
          <a:effectLst>
            <a:outerShdw blurRad="50800" dist="38100" dir="10800000" algn="r" rotWithShape="0">
              <a:prstClr val="black">
                <a:alpha val="14000"/>
              </a:prstClr>
            </a:outerShdw>
          </a:effectLst>
        </p:spPr>
        <p:txBody>
          <a:bodyPr rtlCol="0" anchor="ctr"/>
          <a:lstStyle/>
          <a:p>
            <a:pPr algn="ctr" defTabSz="685783"/>
            <a:endParaRPr lang="id-ID" sz="1351" kern="0">
              <a:solidFill>
                <a:prstClr val="white"/>
              </a:solidFill>
              <a:latin typeface="open sans"/>
            </a:endParaRPr>
          </a:p>
        </p:txBody>
      </p:sp>
      <p:pic>
        <p:nvPicPr>
          <p:cNvPr id="3" name="Picture 2">
            <a:extLst>
              <a:ext uri="{FF2B5EF4-FFF2-40B4-BE49-F238E27FC236}">
                <a16:creationId xmlns:a16="http://schemas.microsoft.com/office/drawing/2014/main" id="{204D9C83-6BC2-1A07-E280-E39560902DD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Lst>
          </a:blip>
          <a:stretch>
            <a:fillRect/>
          </a:stretch>
        </p:blipFill>
        <p:spPr>
          <a:xfrm>
            <a:off x="10502780" y="1963411"/>
            <a:ext cx="1143000" cy="1143000"/>
          </a:xfrm>
          <a:prstGeom prst="rect">
            <a:avLst/>
          </a:prstGeom>
        </p:spPr>
      </p:pic>
      <p:sp>
        <p:nvSpPr>
          <p:cNvPr id="2" name="Title 1">
            <a:extLst>
              <a:ext uri="{FF2B5EF4-FFF2-40B4-BE49-F238E27FC236}">
                <a16:creationId xmlns:a16="http://schemas.microsoft.com/office/drawing/2014/main" id="{56698746-1E16-FE47-691F-1014EB86D2AA}"/>
              </a:ext>
            </a:extLst>
          </p:cNvPr>
          <p:cNvSpPr>
            <a:spLocks noGrp="1"/>
          </p:cNvSpPr>
          <p:nvPr>
            <p:ph type="title"/>
          </p:nvPr>
        </p:nvSpPr>
        <p:spPr/>
        <p:txBody>
          <a:bodyPr/>
          <a:lstStyle/>
          <a:p>
            <a:r>
              <a:rPr lang="en-US">
                <a:solidFill>
                  <a:schemeClr val="bg1"/>
                </a:solidFill>
              </a:rPr>
              <a:t>Purpose of the Five-Year Service Plan</a:t>
            </a:r>
          </a:p>
        </p:txBody>
      </p:sp>
      <p:pic>
        <p:nvPicPr>
          <p:cNvPr id="4" name="Picture 3">
            <a:extLst>
              <a:ext uri="{FF2B5EF4-FFF2-40B4-BE49-F238E27FC236}">
                <a16:creationId xmlns:a16="http://schemas.microsoft.com/office/drawing/2014/main" id="{7346C5AB-2EA0-4FFB-371C-4DE704A7FE77}"/>
              </a:ext>
            </a:extLst>
          </p:cNvPr>
          <p:cNvPicPr>
            <a:picLocks noChangeAspect="1"/>
          </p:cNvPicPr>
          <p:nvPr/>
        </p:nvPicPr>
        <p:blipFill>
          <a:blip r:embed="rId5">
            <a:lum bright="70000" contrast="-70000"/>
          </a:blip>
          <a:stretch>
            <a:fillRect/>
          </a:stretch>
        </p:blipFill>
        <p:spPr>
          <a:xfrm>
            <a:off x="5613599" y="1989085"/>
            <a:ext cx="1143000" cy="1091655"/>
          </a:xfrm>
          <a:prstGeom prst="rect">
            <a:avLst/>
          </a:prstGeom>
          <a:ln>
            <a:noFill/>
          </a:ln>
        </p:spPr>
      </p:pic>
      <p:pic>
        <p:nvPicPr>
          <p:cNvPr id="6" name="Picture 5">
            <a:extLst>
              <a:ext uri="{FF2B5EF4-FFF2-40B4-BE49-F238E27FC236}">
                <a16:creationId xmlns:a16="http://schemas.microsoft.com/office/drawing/2014/main" id="{0ED8D6E0-CC1B-137A-9578-F527EC1577D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3171445" y="1963411"/>
            <a:ext cx="1143000" cy="1143000"/>
          </a:xfrm>
          <a:prstGeom prst="rect">
            <a:avLst/>
          </a:prstGeom>
          <a:ln>
            <a:noFill/>
          </a:ln>
        </p:spPr>
      </p:pic>
      <p:sp>
        <p:nvSpPr>
          <p:cNvPr id="7" name="TextBox 6">
            <a:extLst>
              <a:ext uri="{FF2B5EF4-FFF2-40B4-BE49-F238E27FC236}">
                <a16:creationId xmlns:a16="http://schemas.microsoft.com/office/drawing/2014/main" id="{BB8D2DA0-D9D4-786E-EBA3-ADD35FDF8286}"/>
              </a:ext>
            </a:extLst>
          </p:cNvPr>
          <p:cNvSpPr txBox="1"/>
          <p:nvPr/>
        </p:nvSpPr>
        <p:spPr>
          <a:xfrm>
            <a:off x="-15241" y="3474734"/>
            <a:ext cx="2420113" cy="2308324"/>
          </a:xfrm>
          <a:prstGeom prst="rect">
            <a:avLst/>
          </a:prstGeom>
          <a:noFill/>
        </p:spPr>
        <p:txBody>
          <a:bodyPr wrap="square" lIns="91440" tIns="45720" rIns="91440" bIns="45720" rtlCol="0" anchor="t">
            <a:spAutoFit/>
          </a:bodyPr>
          <a:lstStyle/>
          <a:p>
            <a:pPr algn="ctr"/>
            <a:r>
              <a:rPr lang="en-US" sz="2400">
                <a:solidFill>
                  <a:prstClr val="white"/>
                </a:solidFill>
                <a:latin typeface="Segoe UI Black" panose="020B0A02040204020203" pitchFamily="34" charset="0"/>
                <a:ea typeface="Segoe UI Black" panose="020B0A02040204020203" pitchFamily="34" charset="0"/>
                <a:cs typeface="Segoe UI Semibold" panose="020B0702040204020203" pitchFamily="34" charset="0"/>
              </a:rPr>
              <a:t>Improve employee working conditions</a:t>
            </a:r>
          </a:p>
          <a:p>
            <a:pPr algn="ctr"/>
            <a:r>
              <a:rPr lang="en-US" sz="1600">
                <a:solidFill>
                  <a:prstClr val="white"/>
                </a:solidFill>
                <a:latin typeface="Segoe UI Semilight" panose="020B0402040204020203" pitchFamily="34" charset="0"/>
                <a:cs typeface="Segoe UI Semilight" panose="020B0402040204020203" pitchFamily="34" charset="0"/>
              </a:rPr>
              <a:t>by reducing split shifts, more consistent service throughout the day</a:t>
            </a:r>
          </a:p>
        </p:txBody>
      </p:sp>
      <p:sp>
        <p:nvSpPr>
          <p:cNvPr id="9" name="TextBox 8">
            <a:extLst>
              <a:ext uri="{FF2B5EF4-FFF2-40B4-BE49-F238E27FC236}">
                <a16:creationId xmlns:a16="http://schemas.microsoft.com/office/drawing/2014/main" id="{5B23A657-B179-922E-FF35-DAD0964768DE}"/>
              </a:ext>
            </a:extLst>
          </p:cNvPr>
          <p:cNvSpPr txBox="1"/>
          <p:nvPr/>
        </p:nvSpPr>
        <p:spPr>
          <a:xfrm>
            <a:off x="2420113" y="3474733"/>
            <a:ext cx="2450592" cy="1692771"/>
          </a:xfrm>
          <a:prstGeom prst="rect">
            <a:avLst/>
          </a:prstGeom>
          <a:noFill/>
        </p:spPr>
        <p:txBody>
          <a:bodyPr wrap="square" rtlCol="0">
            <a:spAutoFit/>
          </a:bodyPr>
          <a:lstStyle/>
          <a:p>
            <a:pPr algn="ctr"/>
            <a:r>
              <a:rPr lang="en-US" sz="2400">
                <a:solidFill>
                  <a:prstClr val="white"/>
                </a:solidFill>
                <a:latin typeface="Segoe UI Black" panose="020B0A02040204020203" pitchFamily="34" charset="0"/>
                <a:ea typeface="Segoe UI Black" panose="020B0A02040204020203" pitchFamily="34" charset="0"/>
                <a:cs typeface="Segoe UI Semibold" panose="020B0702040204020203" pitchFamily="34" charset="0"/>
              </a:rPr>
              <a:t>Implement Long-Range Transit Plan</a:t>
            </a:r>
          </a:p>
          <a:p>
            <a:pPr algn="ctr"/>
            <a:r>
              <a:rPr lang="en-US" sz="1600">
                <a:solidFill>
                  <a:prstClr val="white"/>
                </a:solidFill>
                <a:latin typeface="Segoe UI Semilight" panose="020B0402040204020203" pitchFamily="34" charset="0"/>
                <a:cs typeface="Segoe UI Semilight" panose="020B0402040204020203" pitchFamily="34" charset="0"/>
              </a:rPr>
              <a:t>and prepare for future service / projects</a:t>
            </a:r>
          </a:p>
        </p:txBody>
      </p:sp>
      <p:sp>
        <p:nvSpPr>
          <p:cNvPr id="10" name="TextBox 9">
            <a:extLst>
              <a:ext uri="{FF2B5EF4-FFF2-40B4-BE49-F238E27FC236}">
                <a16:creationId xmlns:a16="http://schemas.microsoft.com/office/drawing/2014/main" id="{315778EA-768D-23C4-23B0-2BE6AC77377C}"/>
              </a:ext>
            </a:extLst>
          </p:cNvPr>
          <p:cNvSpPr txBox="1"/>
          <p:nvPr/>
        </p:nvSpPr>
        <p:spPr>
          <a:xfrm>
            <a:off x="4885945" y="3474733"/>
            <a:ext cx="2404873" cy="1200329"/>
          </a:xfrm>
          <a:prstGeom prst="rect">
            <a:avLst/>
          </a:prstGeom>
          <a:noFill/>
        </p:spPr>
        <p:txBody>
          <a:bodyPr wrap="square" rtlCol="0">
            <a:spAutoFit/>
          </a:bodyPr>
          <a:lstStyle/>
          <a:p>
            <a:pPr algn="ctr"/>
            <a:r>
              <a:rPr lang="en-US" sz="2400">
                <a:solidFill>
                  <a:prstClr val="white"/>
                </a:solidFill>
                <a:latin typeface="Segoe UI Black" panose="020B0A02040204020203" pitchFamily="34" charset="0"/>
                <a:ea typeface="Segoe UI Black" panose="020B0A02040204020203" pitchFamily="34" charset="0"/>
                <a:cs typeface="Segoe UI Semibold" panose="020B0702040204020203" pitchFamily="34" charset="0"/>
              </a:rPr>
              <a:t>Respond to community feedback</a:t>
            </a:r>
          </a:p>
        </p:txBody>
      </p:sp>
      <p:sp>
        <p:nvSpPr>
          <p:cNvPr id="11" name="TextBox 10">
            <a:extLst>
              <a:ext uri="{FF2B5EF4-FFF2-40B4-BE49-F238E27FC236}">
                <a16:creationId xmlns:a16="http://schemas.microsoft.com/office/drawing/2014/main" id="{135033B3-F81A-FCDF-B2B3-31DF83FEB078}"/>
              </a:ext>
            </a:extLst>
          </p:cNvPr>
          <p:cNvSpPr txBox="1"/>
          <p:nvPr/>
        </p:nvSpPr>
        <p:spPr>
          <a:xfrm>
            <a:off x="7336537" y="3474733"/>
            <a:ext cx="2404873" cy="1323439"/>
          </a:xfrm>
          <a:prstGeom prst="rect">
            <a:avLst/>
          </a:prstGeom>
          <a:noFill/>
        </p:spPr>
        <p:txBody>
          <a:bodyPr wrap="square" rtlCol="0">
            <a:spAutoFit/>
          </a:bodyPr>
          <a:lstStyle/>
          <a:p>
            <a:pPr algn="ctr"/>
            <a:r>
              <a:rPr lang="en-US" sz="2400">
                <a:solidFill>
                  <a:prstClr val="white"/>
                </a:solidFill>
                <a:latin typeface="Segoe UI Black" panose="020B0A02040204020203" pitchFamily="34" charset="0"/>
                <a:ea typeface="Segoe UI Black" panose="020B0A02040204020203" pitchFamily="34" charset="0"/>
                <a:cs typeface="Segoe UI Semibold" panose="020B0702040204020203" pitchFamily="34" charset="0"/>
              </a:rPr>
              <a:t>Optimize the system</a:t>
            </a:r>
          </a:p>
          <a:p>
            <a:pPr algn="ctr"/>
            <a:r>
              <a:rPr lang="en-US" sz="1600">
                <a:solidFill>
                  <a:prstClr val="white"/>
                </a:solidFill>
                <a:latin typeface="Segoe UI Semilight" panose="020B0402040204020203" pitchFamily="34" charset="0"/>
                <a:cs typeface="Segoe UI Semilight" panose="020B0402040204020203" pitchFamily="34" charset="0"/>
              </a:rPr>
              <a:t> for more access within our current limits</a:t>
            </a:r>
          </a:p>
        </p:txBody>
      </p:sp>
      <p:sp>
        <p:nvSpPr>
          <p:cNvPr id="12" name="TextBox 11">
            <a:extLst>
              <a:ext uri="{FF2B5EF4-FFF2-40B4-BE49-F238E27FC236}">
                <a16:creationId xmlns:a16="http://schemas.microsoft.com/office/drawing/2014/main" id="{BB9644EE-5B73-9CAF-FD40-500746CB7CE8}"/>
              </a:ext>
            </a:extLst>
          </p:cNvPr>
          <p:cNvSpPr txBox="1"/>
          <p:nvPr/>
        </p:nvSpPr>
        <p:spPr>
          <a:xfrm>
            <a:off x="9726170" y="3474733"/>
            <a:ext cx="2450591" cy="1323439"/>
          </a:xfrm>
          <a:prstGeom prst="rect">
            <a:avLst/>
          </a:prstGeom>
          <a:noFill/>
        </p:spPr>
        <p:txBody>
          <a:bodyPr wrap="square" rtlCol="0">
            <a:spAutoFit/>
          </a:bodyPr>
          <a:lstStyle/>
          <a:p>
            <a:pPr algn="ctr"/>
            <a:r>
              <a:rPr lang="en-US" sz="2400">
                <a:solidFill>
                  <a:prstClr val="white"/>
                </a:solidFill>
                <a:latin typeface="Segoe UI Black" panose="020B0A02040204020203" pitchFamily="34" charset="0"/>
                <a:ea typeface="Segoe UI Black" panose="020B0A02040204020203" pitchFamily="34" charset="0"/>
                <a:cs typeface="Segoe UI Semibold" panose="020B0702040204020203" pitchFamily="34" charset="0"/>
              </a:rPr>
              <a:t>Restore service</a:t>
            </a:r>
          </a:p>
          <a:p>
            <a:pPr algn="ctr"/>
            <a:r>
              <a:rPr lang="en-US" sz="1600">
                <a:solidFill>
                  <a:prstClr val="white"/>
                </a:solidFill>
                <a:latin typeface="Segoe UI Semilight" panose="020B0402040204020203" pitchFamily="34" charset="0"/>
                <a:cs typeface="Segoe UI Semilight" panose="020B0402040204020203" pitchFamily="34" charset="0"/>
              </a:rPr>
              <a:t> in areas where it was previously reduced</a:t>
            </a:r>
          </a:p>
        </p:txBody>
      </p:sp>
      <p:sp>
        <p:nvSpPr>
          <p:cNvPr id="15" name="Slide Number Placeholder 14">
            <a:extLst>
              <a:ext uri="{FF2B5EF4-FFF2-40B4-BE49-F238E27FC236}">
                <a16:creationId xmlns:a16="http://schemas.microsoft.com/office/drawing/2014/main" id="{E0D448E4-C637-5CAF-6B4C-FEF427B83F69}"/>
              </a:ext>
            </a:extLst>
          </p:cNvPr>
          <p:cNvSpPr>
            <a:spLocks noGrp="1"/>
          </p:cNvSpPr>
          <p:nvPr>
            <p:ph type="sldNum" sz="quarter" idx="12"/>
          </p:nvPr>
        </p:nvSpPr>
        <p:spPr/>
        <p:txBody>
          <a:bodyPr/>
          <a:lstStyle/>
          <a:p>
            <a:fld id="{0D233E8C-AF31-456D-A108-663B8DF80B30}" type="slidenum">
              <a:rPr lang="en-US">
                <a:latin typeface="Segoe UI"/>
              </a:rPr>
              <a:pPr/>
              <a:t>3</a:t>
            </a:fld>
            <a:endParaRPr lang="en-US">
              <a:latin typeface="Segoe UI"/>
            </a:endParaRPr>
          </a:p>
        </p:txBody>
      </p:sp>
      <p:pic>
        <p:nvPicPr>
          <p:cNvPr id="24" name="Picture 23" descr="A black and white rectangle&#10;&#10;Description automatically generated">
            <a:extLst>
              <a:ext uri="{FF2B5EF4-FFF2-40B4-BE49-F238E27FC236}">
                <a16:creationId xmlns:a16="http://schemas.microsoft.com/office/drawing/2014/main" id="{5D796E2E-14E0-99C9-8D41-513F33BA2583}"/>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pic>
        <p:nvPicPr>
          <p:cNvPr id="26" name="Graphic 25" descr="Users outline">
            <a:extLst>
              <a:ext uri="{FF2B5EF4-FFF2-40B4-BE49-F238E27FC236}">
                <a16:creationId xmlns:a16="http://schemas.microsoft.com/office/drawing/2014/main" id="{2DA85643-480F-E442-E224-2F3F706191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0248" y="1849111"/>
            <a:ext cx="1371600" cy="1371600"/>
          </a:xfrm>
          <a:prstGeom prst="rect">
            <a:avLst/>
          </a:prstGeom>
        </p:spPr>
      </p:pic>
      <p:pic>
        <p:nvPicPr>
          <p:cNvPr id="28" name="Graphic 27" descr="Single gear outline">
            <a:extLst>
              <a:ext uri="{FF2B5EF4-FFF2-40B4-BE49-F238E27FC236}">
                <a16:creationId xmlns:a16="http://schemas.microsoft.com/office/drawing/2014/main" id="{4E2D1FB9-682C-8728-2F4D-5284B97422A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43891" y="1849111"/>
            <a:ext cx="1371600" cy="1371600"/>
          </a:xfrm>
          <a:prstGeom prst="rect">
            <a:avLst/>
          </a:prstGeom>
        </p:spPr>
      </p:pic>
    </p:spTree>
    <p:extLst>
      <p:ext uri="{BB962C8B-B14F-4D97-AF65-F5344CB8AC3E}">
        <p14:creationId xmlns:p14="http://schemas.microsoft.com/office/powerpoint/2010/main" val="101915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5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75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100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551DB12-8CF9-2375-BDE9-850C81196099}"/>
              </a:ext>
            </a:extLst>
          </p:cNvPr>
          <p:cNvSpPr>
            <a:spLocks noChangeAspect="1"/>
          </p:cNvSpPr>
          <p:nvPr/>
        </p:nvSpPr>
        <p:spPr>
          <a:xfrm>
            <a:off x="4347405"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6" name="Oval 15">
            <a:extLst>
              <a:ext uri="{FF2B5EF4-FFF2-40B4-BE49-F238E27FC236}">
                <a16:creationId xmlns:a16="http://schemas.microsoft.com/office/drawing/2014/main" id="{548ACBD0-ADD9-5EE3-E479-92A141BED33F}"/>
              </a:ext>
            </a:extLst>
          </p:cNvPr>
          <p:cNvSpPr>
            <a:spLocks noChangeAspect="1"/>
          </p:cNvSpPr>
          <p:nvPr/>
        </p:nvSpPr>
        <p:spPr>
          <a:xfrm>
            <a:off x="169624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7" name="Oval 16">
            <a:extLst>
              <a:ext uri="{FF2B5EF4-FFF2-40B4-BE49-F238E27FC236}">
                <a16:creationId xmlns:a16="http://schemas.microsoft.com/office/drawing/2014/main" id="{94F04C8B-981F-62DF-5B05-79111DA52F8B}"/>
              </a:ext>
            </a:extLst>
          </p:cNvPr>
          <p:cNvSpPr>
            <a:spLocks noChangeAspect="1"/>
          </p:cNvSpPr>
          <p:nvPr/>
        </p:nvSpPr>
        <p:spPr>
          <a:xfrm>
            <a:off x="2566036"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31" name="Oval 30">
            <a:extLst>
              <a:ext uri="{FF2B5EF4-FFF2-40B4-BE49-F238E27FC236}">
                <a16:creationId xmlns:a16="http://schemas.microsoft.com/office/drawing/2014/main" id="{3797FC74-025A-FA76-E7BE-30C620E638FD}"/>
              </a:ext>
            </a:extLst>
          </p:cNvPr>
          <p:cNvSpPr>
            <a:spLocks noChangeAspect="1"/>
          </p:cNvSpPr>
          <p:nvPr/>
        </p:nvSpPr>
        <p:spPr>
          <a:xfrm>
            <a:off x="3495248"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33" name="Picture 1" descr="Chat outline">
            <a:extLst>
              <a:ext uri="{FF2B5EF4-FFF2-40B4-BE49-F238E27FC236}">
                <a16:creationId xmlns:a16="http://schemas.microsoft.com/office/drawing/2014/main" id="{AAFE1B7D-1695-466E-B008-D264EDDCF44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59694" y="5441993"/>
            <a:ext cx="541811" cy="541811"/>
          </a:xfrm>
          <a:prstGeom prst="rect">
            <a:avLst/>
          </a:prstGeom>
          <a:noFill/>
          <a:ln>
            <a:noFill/>
          </a:ln>
        </p:spPr>
      </p:pic>
      <p:pic>
        <p:nvPicPr>
          <p:cNvPr id="34" name="Picture 13" descr="Crane outline">
            <a:extLst>
              <a:ext uri="{FF2B5EF4-FFF2-40B4-BE49-F238E27FC236}">
                <a16:creationId xmlns:a16="http://schemas.microsoft.com/office/drawing/2014/main" id="{2E53254F-FFA4-A163-7A47-3B31CBA1862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80812" y="5441993"/>
            <a:ext cx="541811" cy="541811"/>
          </a:xfrm>
          <a:prstGeom prst="rect">
            <a:avLst/>
          </a:prstGeom>
          <a:noFill/>
          <a:ln>
            <a:noFill/>
          </a:ln>
        </p:spPr>
      </p:pic>
      <p:pic>
        <p:nvPicPr>
          <p:cNvPr id="35" name="Picture 8" descr="Single gear outline">
            <a:extLst>
              <a:ext uri="{FF2B5EF4-FFF2-40B4-BE49-F238E27FC236}">
                <a16:creationId xmlns:a16="http://schemas.microsoft.com/office/drawing/2014/main" id="{2F1AC085-05A0-E23B-45C8-F088B0DC8AD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46135" y="5420885"/>
            <a:ext cx="584027" cy="584027"/>
          </a:xfrm>
          <a:prstGeom prst="rect">
            <a:avLst/>
          </a:prstGeom>
          <a:noFill/>
          <a:ln>
            <a:noFill/>
          </a:ln>
        </p:spPr>
      </p:pic>
      <p:pic>
        <p:nvPicPr>
          <p:cNvPr id="36" name="Picture 11" descr="Bus outline">
            <a:extLst>
              <a:ext uri="{FF2B5EF4-FFF2-40B4-BE49-F238E27FC236}">
                <a16:creationId xmlns:a16="http://schemas.microsoft.com/office/drawing/2014/main" id="{FB5D29DB-1A81-0FD0-6A42-CB29AB51A7B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a:xfrm>
            <a:off x="838200" y="351217"/>
            <a:ext cx="10515600" cy="1325563"/>
          </a:xfrm>
        </p:spPr>
        <p:txBody>
          <a:bodyPr/>
          <a:lstStyle/>
          <a:p>
            <a:r>
              <a:rPr lang="en-US"/>
              <a:t>Ogden Local Service</a:t>
            </a:r>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a:xfrm>
            <a:off x="831368" y="1336064"/>
            <a:ext cx="5181600" cy="3996713"/>
          </a:xfrm>
        </p:spPr>
        <p:txBody>
          <a:bodyPr vert="horz" lIns="91440" tIns="45720" rIns="91440" bIns="45720" rtlCol="0" anchor="t">
            <a:normAutofit fontScale="92500" lnSpcReduction="10000"/>
          </a:bodyPr>
          <a:lstStyle/>
          <a:p>
            <a:pPr marL="0" indent="0">
              <a:buNone/>
            </a:pPr>
            <a:r>
              <a:rPr lang="en-US" sz="1700" b="1" u="sng">
                <a:solidFill>
                  <a:srgbClr val="C00000"/>
                </a:solidFill>
              </a:rPr>
              <a:t>Route 455: </a:t>
            </a:r>
            <a:r>
              <a:rPr lang="en-US" sz="1700">
                <a:solidFill>
                  <a:srgbClr val="C00000"/>
                </a:solidFill>
              </a:rPr>
              <a:t>Shorten to Dee EC</a:t>
            </a:r>
          </a:p>
          <a:p>
            <a:pPr marL="0" indent="0">
              <a:buNone/>
            </a:pPr>
            <a:r>
              <a:rPr lang="en-US" sz="1700" b="1" u="sng"/>
              <a:t>Route 604*:</a:t>
            </a:r>
            <a:r>
              <a:rPr lang="en-US" sz="1700"/>
              <a:t> Extend to WSU (replaces route 455)</a:t>
            </a:r>
            <a:endParaRPr lang="en-US" sz="1700">
              <a:cs typeface="Segoe UI"/>
            </a:endParaRPr>
          </a:p>
          <a:p>
            <a:pPr marL="0" indent="0">
              <a:buNone/>
            </a:pPr>
            <a:r>
              <a:rPr lang="en-US" sz="1700" b="1" u="sng"/>
              <a:t>Route 610*:</a:t>
            </a:r>
            <a:r>
              <a:rPr lang="en-US" sz="1700"/>
              <a:t> New local service connects destinations throughout Ogden (replaces portions of routes 612, 625)</a:t>
            </a:r>
            <a:endParaRPr lang="en-US" sz="1700">
              <a:cs typeface="Segoe UI"/>
            </a:endParaRPr>
          </a:p>
          <a:p>
            <a:pPr marL="0" indent="0">
              <a:buNone/>
            </a:pPr>
            <a:r>
              <a:rPr lang="en-US" sz="1700" b="1" u="sng"/>
              <a:t>Route 612: </a:t>
            </a:r>
            <a:br>
              <a:rPr lang="en-US" sz="1700" b="1" u="sng"/>
            </a:br>
            <a:r>
              <a:rPr lang="en-US" sz="1700"/>
              <a:t>Serve Pleasant View, Ogden </a:t>
            </a:r>
            <a:r>
              <a:rPr lang="en-US" sz="1700" err="1"/>
              <a:t>Stn</a:t>
            </a:r>
            <a:br>
              <a:rPr lang="en-US" sz="1700"/>
            </a:br>
            <a:r>
              <a:rPr lang="en-US" sz="1700">
                <a:solidFill>
                  <a:srgbClr val="C00000"/>
                </a:solidFill>
              </a:rPr>
              <a:t>Serve Washington Terrace/South Ogden via Adams Avenue Pkwy </a:t>
            </a:r>
            <a:r>
              <a:rPr lang="en-US" sz="1700"/>
              <a:t>(replaces 601 trolley)</a:t>
            </a:r>
            <a:endParaRPr lang="en-US" sz="1700" b="1" u="sng">
              <a:cs typeface="Segoe UI"/>
            </a:endParaRPr>
          </a:p>
          <a:p>
            <a:pPr marL="0" indent="0">
              <a:buNone/>
            </a:pPr>
            <a:r>
              <a:rPr lang="en-US" sz="1700" b="1" u="sng"/>
              <a:t>Route 645*:</a:t>
            </a:r>
            <a:r>
              <a:rPr lang="en-US" sz="1700"/>
              <a:t> Increase to 30-min service; reroute to avoid duplication with OGX; extend to Roy Station</a:t>
            </a:r>
            <a:endParaRPr lang="en-US" sz="1700" b="1" u="sng"/>
          </a:p>
          <a:p>
            <a:pPr marL="0" indent="0">
              <a:buNone/>
            </a:pPr>
            <a:r>
              <a:rPr lang="en-US" sz="1700" b="1" u="sng"/>
              <a:t>New IMZ service*; Ongoing Paratransit analysis</a:t>
            </a:r>
            <a:endParaRPr lang="en-US" sz="1700" b="1" u="sng">
              <a:cs typeface="Segoe UI"/>
            </a:endParaRPr>
          </a:p>
          <a:p>
            <a:pPr marL="0" indent="0">
              <a:buNone/>
            </a:pPr>
            <a:endParaRPr lang="en-US" b="1" u="sng"/>
          </a:p>
        </p:txBody>
      </p:sp>
      <p:graphicFrame>
        <p:nvGraphicFramePr>
          <p:cNvPr id="11" name="Table 10">
            <a:extLst>
              <a:ext uri="{FF2B5EF4-FFF2-40B4-BE49-F238E27FC236}">
                <a16:creationId xmlns:a16="http://schemas.microsoft.com/office/drawing/2014/main" id="{B36DDA1B-E9BD-2698-44C0-27BAC7D9325A}"/>
              </a:ext>
            </a:extLst>
          </p:cNvPr>
          <p:cNvGraphicFramePr>
            <a:graphicFrameLocks noGrp="1"/>
          </p:cNvGraphicFramePr>
          <p:nvPr/>
        </p:nvGraphicFramePr>
        <p:xfrm>
          <a:off x="6350027" y="5444808"/>
          <a:ext cx="3891284" cy="741680"/>
        </p:xfrm>
        <a:graphic>
          <a:graphicData uri="http://schemas.openxmlformats.org/drawingml/2006/table">
            <a:tbl>
              <a:tblPr firstRow="1" bandRow="1">
                <a:tableStyleId>{5C22544A-7EE6-4342-B048-85BDC9FD1C3A}</a:tableStyleId>
              </a:tblPr>
              <a:tblGrid>
                <a:gridCol w="972821">
                  <a:extLst>
                    <a:ext uri="{9D8B030D-6E8A-4147-A177-3AD203B41FA5}">
                      <a16:colId xmlns:a16="http://schemas.microsoft.com/office/drawing/2014/main" val="3495761732"/>
                    </a:ext>
                  </a:extLst>
                </a:gridCol>
                <a:gridCol w="972821">
                  <a:extLst>
                    <a:ext uri="{9D8B030D-6E8A-4147-A177-3AD203B41FA5}">
                      <a16:colId xmlns:a16="http://schemas.microsoft.com/office/drawing/2014/main" val="3037171637"/>
                    </a:ext>
                  </a:extLst>
                </a:gridCol>
                <a:gridCol w="972821">
                  <a:extLst>
                    <a:ext uri="{9D8B030D-6E8A-4147-A177-3AD203B41FA5}">
                      <a16:colId xmlns:a16="http://schemas.microsoft.com/office/drawing/2014/main" val="1590106577"/>
                    </a:ext>
                  </a:extLst>
                </a:gridCol>
                <a:gridCol w="972821">
                  <a:extLst>
                    <a:ext uri="{9D8B030D-6E8A-4147-A177-3AD203B41FA5}">
                      <a16:colId xmlns:a16="http://schemas.microsoft.com/office/drawing/2014/main" val="3745068746"/>
                    </a:ext>
                  </a:extLst>
                </a:gridCol>
              </a:tblGrid>
              <a:tr h="370840">
                <a:tc>
                  <a:txBody>
                    <a:bodyPr/>
                    <a:lstStyle/>
                    <a:p>
                      <a:r>
                        <a:rPr lang="en-US"/>
                        <a:t>Hours</a:t>
                      </a:r>
                    </a:p>
                  </a:txBody>
                  <a:tcPr/>
                </a:tc>
                <a:tc>
                  <a:txBody>
                    <a:bodyPr/>
                    <a:lstStyle/>
                    <a:p>
                      <a:r>
                        <a:rPr lang="en-US"/>
                        <a:t>Miles</a:t>
                      </a:r>
                    </a:p>
                  </a:txBody>
                  <a:tcPr/>
                </a:tc>
                <a:tc>
                  <a:txBody>
                    <a:bodyPr/>
                    <a:lstStyle/>
                    <a:p>
                      <a:r>
                        <a:rPr lang="en-US"/>
                        <a:t>Shifts</a:t>
                      </a:r>
                    </a:p>
                  </a:txBody>
                  <a:tcPr/>
                </a:tc>
                <a:tc>
                  <a:txBody>
                    <a:bodyPr/>
                    <a:lstStyle/>
                    <a:p>
                      <a:r>
                        <a:rPr lang="en-US"/>
                        <a:t>Pullout</a:t>
                      </a:r>
                    </a:p>
                  </a:txBody>
                  <a:tcPr/>
                </a:tc>
                <a:extLst>
                  <a:ext uri="{0D108BD9-81ED-4DB2-BD59-A6C34878D82A}">
                    <a16:rowId xmlns:a16="http://schemas.microsoft.com/office/drawing/2014/main" val="4202893918"/>
                  </a:ext>
                </a:extLst>
              </a:tr>
              <a:tr h="370840">
                <a:tc>
                  <a:txBody>
                    <a:bodyPr/>
                    <a:lstStyle/>
                    <a:p>
                      <a:pPr algn="ctr"/>
                      <a:r>
                        <a:rPr lang="en-US"/>
                        <a:t>+37K</a:t>
                      </a:r>
                    </a:p>
                  </a:txBody>
                  <a:tcPr/>
                </a:tc>
                <a:tc>
                  <a:txBody>
                    <a:bodyPr/>
                    <a:lstStyle/>
                    <a:p>
                      <a:pPr algn="ctr"/>
                      <a:r>
                        <a:rPr lang="en-US"/>
                        <a:t>+614K</a:t>
                      </a:r>
                    </a:p>
                  </a:txBody>
                  <a:tcPr/>
                </a:tc>
                <a:tc>
                  <a:txBody>
                    <a:bodyPr/>
                    <a:lstStyle/>
                    <a:p>
                      <a:pPr lvl="0" algn="ctr">
                        <a:buNone/>
                      </a:pPr>
                      <a:r>
                        <a:rPr lang="en-US"/>
                        <a:t>+20</a:t>
                      </a:r>
                    </a:p>
                  </a:txBody>
                  <a:tcPr/>
                </a:tc>
                <a:tc>
                  <a:txBody>
                    <a:bodyPr/>
                    <a:lstStyle/>
                    <a:p>
                      <a:pPr algn="ctr"/>
                      <a:r>
                        <a:rPr lang="en-US"/>
                        <a:t>+3</a:t>
                      </a:r>
                    </a:p>
                  </a:txBody>
                  <a:tcPr/>
                </a:tc>
                <a:extLst>
                  <a:ext uri="{0D108BD9-81ED-4DB2-BD59-A6C34878D82A}">
                    <a16:rowId xmlns:a16="http://schemas.microsoft.com/office/drawing/2014/main" val="588539154"/>
                  </a:ext>
                </a:extLst>
              </a:tr>
            </a:tbl>
          </a:graphicData>
        </a:graphic>
      </p:graphicFrame>
      <p:pic>
        <p:nvPicPr>
          <p:cNvPr id="14" name="Content Placeholder 13">
            <a:extLst>
              <a:ext uri="{FF2B5EF4-FFF2-40B4-BE49-F238E27FC236}">
                <a16:creationId xmlns:a16="http://schemas.microsoft.com/office/drawing/2014/main" id="{1E09011A-484E-9450-500B-F5A04953B75B}"/>
              </a:ext>
            </a:extLst>
          </p:cNvPr>
          <p:cNvPicPr>
            <a:picLocks noGrp="1" noChangeAspect="1"/>
          </p:cNvPicPr>
          <p:nvPr>
            <p:ph sz="half" idx="2"/>
          </p:nvPr>
        </p:nvPicPr>
        <p:blipFill>
          <a:blip r:embed="rId11"/>
          <a:stretch>
            <a:fillRect/>
          </a:stretch>
        </p:blipFill>
        <p:spPr>
          <a:xfrm>
            <a:off x="6350027" y="178126"/>
            <a:ext cx="4072357" cy="5154651"/>
          </a:xfrm>
        </p:spPr>
      </p:pic>
      <p:sp>
        <p:nvSpPr>
          <p:cNvPr id="18" name="Slide Number Placeholder 17">
            <a:extLst>
              <a:ext uri="{FF2B5EF4-FFF2-40B4-BE49-F238E27FC236}">
                <a16:creationId xmlns:a16="http://schemas.microsoft.com/office/drawing/2014/main" id="{110FC8B2-0252-5613-B765-9AB8765BA806}"/>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30</a:t>
            </a:fld>
            <a:endParaRPr lang="en-US">
              <a:solidFill>
                <a:prstClr val="black">
                  <a:tint val="75000"/>
                </a:prstClr>
              </a:solidFill>
            </a:endParaRPr>
          </a:p>
        </p:txBody>
      </p:sp>
      <p:sp>
        <p:nvSpPr>
          <p:cNvPr id="19" name="TextBox 18">
            <a:extLst>
              <a:ext uri="{FF2B5EF4-FFF2-40B4-BE49-F238E27FC236}">
                <a16:creationId xmlns:a16="http://schemas.microsoft.com/office/drawing/2014/main" id="{583B2BE4-DFE8-9EC4-1B05-6D4C2E2EB975}"/>
              </a:ext>
            </a:extLst>
          </p:cNvPr>
          <p:cNvSpPr txBox="1"/>
          <p:nvPr/>
        </p:nvSpPr>
        <p:spPr>
          <a:xfrm>
            <a:off x="8130325" y="806249"/>
            <a:ext cx="1455848" cy="415498"/>
          </a:xfrm>
          <a:prstGeom prst="rect">
            <a:avLst/>
          </a:prstGeom>
          <a:solidFill>
            <a:schemeClr val="bg1"/>
          </a:solidFill>
        </p:spPr>
        <p:txBody>
          <a:bodyPr wrap="none" rtlCol="0">
            <a:spAutoFit/>
          </a:bodyPr>
          <a:lstStyle/>
          <a:p>
            <a:pPr algn="ctr"/>
            <a:r>
              <a:rPr lang="en-US" sz="1050"/>
              <a:t>Pleasant View Station</a:t>
            </a:r>
          </a:p>
          <a:p>
            <a:pPr algn="ctr"/>
            <a:r>
              <a:rPr lang="en-US" sz="1050"/>
              <a:t>612 630</a:t>
            </a:r>
          </a:p>
        </p:txBody>
      </p:sp>
      <p:sp>
        <p:nvSpPr>
          <p:cNvPr id="20" name="TextBox 19">
            <a:extLst>
              <a:ext uri="{FF2B5EF4-FFF2-40B4-BE49-F238E27FC236}">
                <a16:creationId xmlns:a16="http://schemas.microsoft.com/office/drawing/2014/main" id="{8A33944B-3878-2D71-9BFD-C7F05D3D52C1}"/>
              </a:ext>
            </a:extLst>
          </p:cNvPr>
          <p:cNvSpPr txBox="1"/>
          <p:nvPr/>
        </p:nvSpPr>
        <p:spPr>
          <a:xfrm>
            <a:off x="10012284" y="4309775"/>
            <a:ext cx="1494320" cy="415498"/>
          </a:xfrm>
          <a:prstGeom prst="rect">
            <a:avLst/>
          </a:prstGeom>
          <a:solidFill>
            <a:schemeClr val="bg1"/>
          </a:solidFill>
        </p:spPr>
        <p:txBody>
          <a:bodyPr wrap="none" rtlCol="0">
            <a:spAutoFit/>
          </a:bodyPr>
          <a:lstStyle/>
          <a:p>
            <a:pPr algn="ctr"/>
            <a:r>
              <a:rPr lang="en-US" sz="1050"/>
              <a:t>Dee Events Center</a:t>
            </a:r>
          </a:p>
          <a:p>
            <a:pPr algn="ctr"/>
            <a:r>
              <a:rPr lang="en-US" sz="1050"/>
              <a:t>455 602 603X 604 610</a:t>
            </a:r>
          </a:p>
        </p:txBody>
      </p:sp>
      <p:sp>
        <p:nvSpPr>
          <p:cNvPr id="21" name="TextBox 20">
            <a:extLst>
              <a:ext uri="{FF2B5EF4-FFF2-40B4-BE49-F238E27FC236}">
                <a16:creationId xmlns:a16="http://schemas.microsoft.com/office/drawing/2014/main" id="{B879649E-4307-0C02-F325-1861B8BF2383}"/>
              </a:ext>
            </a:extLst>
          </p:cNvPr>
          <p:cNvSpPr txBox="1"/>
          <p:nvPr/>
        </p:nvSpPr>
        <p:spPr>
          <a:xfrm>
            <a:off x="7534048" y="2757339"/>
            <a:ext cx="1704313" cy="577081"/>
          </a:xfrm>
          <a:prstGeom prst="rect">
            <a:avLst/>
          </a:prstGeom>
          <a:solidFill>
            <a:schemeClr val="bg1"/>
          </a:solidFill>
        </p:spPr>
        <p:txBody>
          <a:bodyPr wrap="none" rtlCol="0">
            <a:spAutoFit/>
          </a:bodyPr>
          <a:lstStyle/>
          <a:p>
            <a:pPr algn="ctr"/>
            <a:r>
              <a:rPr lang="en-US" sz="1050"/>
              <a:t>Ogden Station</a:t>
            </a:r>
          </a:p>
          <a:p>
            <a:pPr algn="ctr"/>
            <a:r>
              <a:rPr lang="en-US" sz="1050"/>
              <a:t>470 473 600 604 610 612 </a:t>
            </a:r>
          </a:p>
          <a:p>
            <a:pPr algn="ctr"/>
            <a:r>
              <a:rPr lang="en-US" sz="1050"/>
              <a:t>613 F618 F620 630</a:t>
            </a:r>
          </a:p>
        </p:txBody>
      </p:sp>
      <p:sp>
        <p:nvSpPr>
          <p:cNvPr id="24" name="TextBox 23">
            <a:extLst>
              <a:ext uri="{FF2B5EF4-FFF2-40B4-BE49-F238E27FC236}">
                <a16:creationId xmlns:a16="http://schemas.microsoft.com/office/drawing/2014/main" id="{8540EDC2-6C19-F73A-C44B-E0F40760B3A6}"/>
              </a:ext>
            </a:extLst>
          </p:cNvPr>
          <p:cNvSpPr txBox="1"/>
          <p:nvPr/>
        </p:nvSpPr>
        <p:spPr>
          <a:xfrm>
            <a:off x="7150060" y="3795564"/>
            <a:ext cx="1226619" cy="415498"/>
          </a:xfrm>
          <a:prstGeom prst="rect">
            <a:avLst/>
          </a:prstGeom>
          <a:solidFill>
            <a:schemeClr val="bg1"/>
          </a:solidFill>
        </p:spPr>
        <p:txBody>
          <a:bodyPr wrap="none" rtlCol="0">
            <a:spAutoFit/>
          </a:bodyPr>
          <a:lstStyle/>
          <a:p>
            <a:pPr algn="ctr"/>
            <a:r>
              <a:rPr lang="en-US" sz="1050"/>
              <a:t>Roy Station</a:t>
            </a:r>
          </a:p>
          <a:p>
            <a:pPr algn="ctr"/>
            <a:r>
              <a:rPr lang="en-US" sz="1050"/>
              <a:t>604 F620 640 645</a:t>
            </a:r>
          </a:p>
        </p:txBody>
      </p:sp>
      <p:sp>
        <p:nvSpPr>
          <p:cNvPr id="25" name="TextBox 24">
            <a:extLst>
              <a:ext uri="{FF2B5EF4-FFF2-40B4-BE49-F238E27FC236}">
                <a16:creationId xmlns:a16="http://schemas.microsoft.com/office/drawing/2014/main" id="{BFD8E8FE-D6AA-F56D-D84C-2E535FE75FDD}"/>
              </a:ext>
            </a:extLst>
          </p:cNvPr>
          <p:cNvSpPr txBox="1"/>
          <p:nvPr/>
        </p:nvSpPr>
        <p:spPr>
          <a:xfrm>
            <a:off x="8700622" y="3478682"/>
            <a:ext cx="391454" cy="246221"/>
          </a:xfrm>
          <a:prstGeom prst="rect">
            <a:avLst/>
          </a:prstGeom>
          <a:noFill/>
        </p:spPr>
        <p:txBody>
          <a:bodyPr wrap="none" rtlCol="0">
            <a:spAutoFit/>
          </a:bodyPr>
          <a:lstStyle/>
          <a:p>
            <a:r>
              <a:rPr lang="en-US" sz="1000"/>
              <a:t>604</a:t>
            </a:r>
          </a:p>
        </p:txBody>
      </p:sp>
      <p:sp>
        <p:nvSpPr>
          <p:cNvPr id="26" name="TextBox 25">
            <a:extLst>
              <a:ext uri="{FF2B5EF4-FFF2-40B4-BE49-F238E27FC236}">
                <a16:creationId xmlns:a16="http://schemas.microsoft.com/office/drawing/2014/main" id="{6C1C641C-1BB0-E4EA-FF02-DF2ED96C4D4B}"/>
              </a:ext>
            </a:extLst>
          </p:cNvPr>
          <p:cNvSpPr txBox="1"/>
          <p:nvPr/>
        </p:nvSpPr>
        <p:spPr>
          <a:xfrm>
            <a:off x="9390446" y="1609685"/>
            <a:ext cx="391454" cy="246221"/>
          </a:xfrm>
          <a:prstGeom prst="rect">
            <a:avLst/>
          </a:prstGeom>
          <a:noFill/>
        </p:spPr>
        <p:txBody>
          <a:bodyPr wrap="none" rtlCol="0">
            <a:spAutoFit/>
          </a:bodyPr>
          <a:lstStyle/>
          <a:p>
            <a:r>
              <a:rPr lang="en-US" sz="1000"/>
              <a:t>612</a:t>
            </a:r>
          </a:p>
        </p:txBody>
      </p:sp>
      <p:sp>
        <p:nvSpPr>
          <p:cNvPr id="27" name="TextBox 26">
            <a:extLst>
              <a:ext uri="{FF2B5EF4-FFF2-40B4-BE49-F238E27FC236}">
                <a16:creationId xmlns:a16="http://schemas.microsoft.com/office/drawing/2014/main" id="{0715993D-BABD-340C-F1E5-768959EBEAE7}"/>
              </a:ext>
            </a:extLst>
          </p:cNvPr>
          <p:cNvSpPr txBox="1"/>
          <p:nvPr/>
        </p:nvSpPr>
        <p:spPr>
          <a:xfrm>
            <a:off x="7861816" y="4783607"/>
            <a:ext cx="391454" cy="246221"/>
          </a:xfrm>
          <a:prstGeom prst="rect">
            <a:avLst/>
          </a:prstGeom>
          <a:noFill/>
        </p:spPr>
        <p:txBody>
          <a:bodyPr wrap="none" rtlCol="0">
            <a:spAutoFit/>
          </a:bodyPr>
          <a:lstStyle/>
          <a:p>
            <a:r>
              <a:rPr lang="en-US" sz="1000"/>
              <a:t>604</a:t>
            </a:r>
          </a:p>
        </p:txBody>
      </p:sp>
      <p:sp>
        <p:nvSpPr>
          <p:cNvPr id="28" name="TextBox 27">
            <a:extLst>
              <a:ext uri="{FF2B5EF4-FFF2-40B4-BE49-F238E27FC236}">
                <a16:creationId xmlns:a16="http://schemas.microsoft.com/office/drawing/2014/main" id="{1B3E6F46-B372-2ECA-AC87-8EF2ECA69B83}"/>
              </a:ext>
            </a:extLst>
          </p:cNvPr>
          <p:cNvSpPr txBox="1"/>
          <p:nvPr/>
        </p:nvSpPr>
        <p:spPr>
          <a:xfrm>
            <a:off x="8536610" y="4229538"/>
            <a:ext cx="391454" cy="246221"/>
          </a:xfrm>
          <a:prstGeom prst="rect">
            <a:avLst/>
          </a:prstGeom>
          <a:noFill/>
        </p:spPr>
        <p:txBody>
          <a:bodyPr wrap="none" rtlCol="0">
            <a:spAutoFit/>
          </a:bodyPr>
          <a:lstStyle/>
          <a:p>
            <a:r>
              <a:rPr lang="en-US" sz="1000"/>
              <a:t>645</a:t>
            </a:r>
          </a:p>
        </p:txBody>
      </p:sp>
      <p:sp>
        <p:nvSpPr>
          <p:cNvPr id="29" name="TextBox 28">
            <a:extLst>
              <a:ext uri="{FF2B5EF4-FFF2-40B4-BE49-F238E27FC236}">
                <a16:creationId xmlns:a16="http://schemas.microsoft.com/office/drawing/2014/main" id="{65ADE97F-0056-45F1-BBEF-E36B983470E7}"/>
              </a:ext>
            </a:extLst>
          </p:cNvPr>
          <p:cNvSpPr txBox="1"/>
          <p:nvPr/>
        </p:nvSpPr>
        <p:spPr>
          <a:xfrm>
            <a:off x="9649405" y="2425114"/>
            <a:ext cx="391454" cy="246221"/>
          </a:xfrm>
          <a:prstGeom prst="rect">
            <a:avLst/>
          </a:prstGeom>
          <a:noFill/>
        </p:spPr>
        <p:txBody>
          <a:bodyPr wrap="none" rtlCol="0">
            <a:spAutoFit/>
          </a:bodyPr>
          <a:lstStyle/>
          <a:p>
            <a:r>
              <a:rPr lang="en-US" sz="1000"/>
              <a:t>645</a:t>
            </a:r>
          </a:p>
        </p:txBody>
      </p:sp>
      <p:sp>
        <p:nvSpPr>
          <p:cNvPr id="30" name="TextBox 29">
            <a:extLst>
              <a:ext uri="{FF2B5EF4-FFF2-40B4-BE49-F238E27FC236}">
                <a16:creationId xmlns:a16="http://schemas.microsoft.com/office/drawing/2014/main" id="{1C75EB08-6216-0CD7-8A78-759EAD73C596}"/>
              </a:ext>
            </a:extLst>
          </p:cNvPr>
          <p:cNvSpPr txBox="1"/>
          <p:nvPr/>
        </p:nvSpPr>
        <p:spPr>
          <a:xfrm>
            <a:off x="10124923" y="5104820"/>
            <a:ext cx="391454" cy="246221"/>
          </a:xfrm>
          <a:prstGeom prst="rect">
            <a:avLst/>
          </a:prstGeom>
          <a:noFill/>
        </p:spPr>
        <p:txBody>
          <a:bodyPr wrap="none" rtlCol="0">
            <a:spAutoFit/>
          </a:bodyPr>
          <a:lstStyle/>
          <a:p>
            <a:r>
              <a:rPr lang="en-US" sz="1000"/>
              <a:t>455</a:t>
            </a:r>
          </a:p>
        </p:txBody>
      </p:sp>
      <p:sp>
        <p:nvSpPr>
          <p:cNvPr id="2" name="TextBox 1">
            <a:extLst>
              <a:ext uri="{FF2B5EF4-FFF2-40B4-BE49-F238E27FC236}">
                <a16:creationId xmlns:a16="http://schemas.microsoft.com/office/drawing/2014/main" id="{6E3F67D2-EADD-F791-9EA1-724E2439D6A8}"/>
              </a:ext>
            </a:extLst>
          </p:cNvPr>
          <p:cNvSpPr txBox="1"/>
          <p:nvPr/>
        </p:nvSpPr>
        <p:spPr>
          <a:xfrm>
            <a:off x="9820854" y="3215688"/>
            <a:ext cx="391454" cy="246221"/>
          </a:xfrm>
          <a:prstGeom prst="rect">
            <a:avLst/>
          </a:prstGeom>
          <a:noFill/>
        </p:spPr>
        <p:txBody>
          <a:bodyPr wrap="none" lIns="91440" tIns="45720" rIns="91440" bIns="45720" rtlCol="0" anchor="t">
            <a:spAutoFit/>
          </a:bodyPr>
          <a:lstStyle/>
          <a:p>
            <a:r>
              <a:rPr lang="en-US" sz="1000"/>
              <a:t>610</a:t>
            </a:r>
          </a:p>
        </p:txBody>
      </p:sp>
      <p:sp>
        <p:nvSpPr>
          <p:cNvPr id="3" name="TextBox 2">
            <a:extLst>
              <a:ext uri="{FF2B5EF4-FFF2-40B4-BE49-F238E27FC236}">
                <a16:creationId xmlns:a16="http://schemas.microsoft.com/office/drawing/2014/main" id="{CF0D0F9C-A841-C3EB-16CB-F7BA2B9FA04F}"/>
              </a:ext>
            </a:extLst>
          </p:cNvPr>
          <p:cNvSpPr txBox="1"/>
          <p:nvPr/>
        </p:nvSpPr>
        <p:spPr>
          <a:xfrm>
            <a:off x="8925504" y="3882438"/>
            <a:ext cx="391454" cy="246221"/>
          </a:xfrm>
          <a:prstGeom prst="rect">
            <a:avLst/>
          </a:prstGeom>
          <a:noFill/>
        </p:spPr>
        <p:txBody>
          <a:bodyPr wrap="none" lIns="91440" tIns="45720" rIns="91440" bIns="45720" rtlCol="0" anchor="t">
            <a:spAutoFit/>
          </a:bodyPr>
          <a:lstStyle/>
          <a:p>
            <a:r>
              <a:rPr lang="en-US" sz="1000"/>
              <a:t>610</a:t>
            </a:r>
          </a:p>
        </p:txBody>
      </p:sp>
      <p:sp>
        <p:nvSpPr>
          <p:cNvPr id="6" name="TextBox 5">
            <a:extLst>
              <a:ext uri="{FF2B5EF4-FFF2-40B4-BE49-F238E27FC236}">
                <a16:creationId xmlns:a16="http://schemas.microsoft.com/office/drawing/2014/main" id="{8C49FA32-D3E4-F2F1-98B1-A65841908241}"/>
              </a:ext>
            </a:extLst>
          </p:cNvPr>
          <p:cNvSpPr txBox="1"/>
          <p:nvPr/>
        </p:nvSpPr>
        <p:spPr>
          <a:xfrm>
            <a:off x="9371396" y="4390984"/>
            <a:ext cx="391454" cy="246221"/>
          </a:xfrm>
          <a:prstGeom prst="rect">
            <a:avLst/>
          </a:prstGeom>
          <a:noFill/>
        </p:spPr>
        <p:txBody>
          <a:bodyPr wrap="none" rtlCol="0">
            <a:spAutoFit/>
          </a:bodyPr>
          <a:lstStyle/>
          <a:p>
            <a:r>
              <a:rPr lang="en-US" sz="1000"/>
              <a:t>612</a:t>
            </a:r>
          </a:p>
        </p:txBody>
      </p:sp>
      <p:sp>
        <p:nvSpPr>
          <p:cNvPr id="12" name="TextBox 11">
            <a:extLst>
              <a:ext uri="{FF2B5EF4-FFF2-40B4-BE49-F238E27FC236}">
                <a16:creationId xmlns:a16="http://schemas.microsoft.com/office/drawing/2014/main" id="{4D44B300-8846-31B6-5B69-CF74A974A4BA}"/>
              </a:ext>
            </a:extLst>
          </p:cNvPr>
          <p:cNvSpPr txBox="1"/>
          <p:nvPr/>
        </p:nvSpPr>
        <p:spPr>
          <a:xfrm>
            <a:off x="2074810" y="3131278"/>
            <a:ext cx="1931234" cy="307777"/>
          </a:xfrm>
          <a:prstGeom prst="rect">
            <a:avLst/>
          </a:prstGeom>
          <a:solidFill>
            <a:srgbClr val="C00000"/>
          </a:solid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E7E6E6"/>
                </a:solidFill>
                <a:cs typeface="Segoe UI"/>
              </a:rPr>
              <a:t>Community Priority</a:t>
            </a:r>
            <a:endParaRPr lang="en-US" sz="1400" b="1">
              <a:solidFill>
                <a:srgbClr val="E7E6E6"/>
              </a:solidFill>
            </a:endParaRPr>
          </a:p>
        </p:txBody>
      </p:sp>
      <p:sp>
        <p:nvSpPr>
          <p:cNvPr id="23" name="Oval 22">
            <a:extLst>
              <a:ext uri="{FF2B5EF4-FFF2-40B4-BE49-F238E27FC236}">
                <a16:creationId xmlns:a16="http://schemas.microsoft.com/office/drawing/2014/main" id="{92B2EC80-E427-630B-CDC1-6EE468A4A440}"/>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38" name="Graphic 37" descr="Users outline">
            <a:extLst>
              <a:ext uri="{FF2B5EF4-FFF2-40B4-BE49-F238E27FC236}">
                <a16:creationId xmlns:a16="http://schemas.microsoft.com/office/drawing/2014/main" id="{4F9F7982-ED99-05F9-1A7E-8F7018DD19F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spTree>
    <p:extLst>
      <p:ext uri="{BB962C8B-B14F-4D97-AF65-F5344CB8AC3E}">
        <p14:creationId xmlns:p14="http://schemas.microsoft.com/office/powerpoint/2010/main" val="2620898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7F9F265-BAE1-3CA5-55FB-EE2A405EBA04}"/>
              </a:ext>
            </a:extLst>
          </p:cNvPr>
          <p:cNvPicPr>
            <a:picLocks noGrp="1" noChangeAspect="1"/>
          </p:cNvPicPr>
          <p:nvPr>
            <p:ph sz="half" idx="1"/>
          </p:nvPr>
        </p:nvPicPr>
        <p:blipFill>
          <a:blip r:embed="rId2"/>
          <a:stretch>
            <a:fillRect/>
          </a:stretch>
        </p:blipFill>
        <p:spPr>
          <a:xfrm>
            <a:off x="520391" y="-3362"/>
            <a:ext cx="11151218" cy="6857019"/>
          </a:xfrm>
        </p:spPr>
      </p:pic>
      <p:sp>
        <p:nvSpPr>
          <p:cNvPr id="5" name="Slide Number Placeholder 4">
            <a:extLst>
              <a:ext uri="{FF2B5EF4-FFF2-40B4-BE49-F238E27FC236}">
                <a16:creationId xmlns:a16="http://schemas.microsoft.com/office/drawing/2014/main" id="{D0FC1C84-262D-3C47-7335-F46E8635FF31}"/>
              </a:ext>
            </a:extLst>
          </p:cNvPr>
          <p:cNvSpPr>
            <a:spLocks noGrp="1"/>
          </p:cNvSpPr>
          <p:nvPr>
            <p:ph type="sldNum" sz="quarter" idx="12"/>
          </p:nvPr>
        </p:nvSpPr>
        <p:spPr/>
        <p:txBody>
          <a:bodyPr/>
          <a:lstStyle/>
          <a:p>
            <a:fld id="{7443972A-68F0-4EEE-8D44-8247859870C0}" type="slidenum">
              <a:rPr lang="en-US" smtClean="0"/>
              <a:pPr/>
              <a:t>31</a:t>
            </a:fld>
            <a:endParaRPr lang="en-US"/>
          </a:p>
        </p:txBody>
      </p:sp>
      <p:sp>
        <p:nvSpPr>
          <p:cNvPr id="2" name="TextBox 1">
            <a:extLst>
              <a:ext uri="{FF2B5EF4-FFF2-40B4-BE49-F238E27FC236}">
                <a16:creationId xmlns:a16="http://schemas.microsoft.com/office/drawing/2014/main" id="{B4670348-D220-CC80-744A-1048531D7793}"/>
              </a:ext>
            </a:extLst>
          </p:cNvPr>
          <p:cNvSpPr txBox="1"/>
          <p:nvPr/>
        </p:nvSpPr>
        <p:spPr>
          <a:xfrm rot="16200000">
            <a:off x="2591172" y="30492"/>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Wall Ave</a:t>
            </a:r>
          </a:p>
        </p:txBody>
      </p:sp>
      <p:sp>
        <p:nvSpPr>
          <p:cNvPr id="3" name="TextBox 2">
            <a:extLst>
              <a:ext uri="{FF2B5EF4-FFF2-40B4-BE49-F238E27FC236}">
                <a16:creationId xmlns:a16="http://schemas.microsoft.com/office/drawing/2014/main" id="{00552BDC-E498-D399-A075-2507DC5FFF6D}"/>
              </a:ext>
            </a:extLst>
          </p:cNvPr>
          <p:cNvSpPr txBox="1"/>
          <p:nvPr/>
        </p:nvSpPr>
        <p:spPr>
          <a:xfrm rot="16200000">
            <a:off x="3065099" y="216345"/>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Washington Blvd</a:t>
            </a:r>
          </a:p>
        </p:txBody>
      </p:sp>
      <p:sp>
        <p:nvSpPr>
          <p:cNvPr id="4" name="TextBox 3">
            <a:extLst>
              <a:ext uri="{FF2B5EF4-FFF2-40B4-BE49-F238E27FC236}">
                <a16:creationId xmlns:a16="http://schemas.microsoft.com/office/drawing/2014/main" id="{E4D1539B-605A-57BC-7075-29EE440F16D4}"/>
              </a:ext>
            </a:extLst>
          </p:cNvPr>
          <p:cNvSpPr txBox="1"/>
          <p:nvPr/>
        </p:nvSpPr>
        <p:spPr>
          <a:xfrm rot="16200000">
            <a:off x="3641245" y="147085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Harrison Blvd</a:t>
            </a:r>
            <a:endParaRPr lang="en-US" sz="1000">
              <a:latin typeface="Calibri"/>
              <a:cs typeface="Calibri"/>
            </a:endParaRPr>
          </a:p>
        </p:txBody>
      </p:sp>
      <p:sp>
        <p:nvSpPr>
          <p:cNvPr id="7" name="TextBox 6">
            <a:extLst>
              <a:ext uri="{FF2B5EF4-FFF2-40B4-BE49-F238E27FC236}">
                <a16:creationId xmlns:a16="http://schemas.microsoft.com/office/drawing/2014/main" id="{CBBA6649-20CF-4D1F-5EC4-832BFE76E9B3}"/>
              </a:ext>
            </a:extLst>
          </p:cNvPr>
          <p:cNvSpPr txBox="1"/>
          <p:nvPr/>
        </p:nvSpPr>
        <p:spPr>
          <a:xfrm>
            <a:off x="4570513" y="1444577"/>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30th St</a:t>
            </a:r>
            <a:endParaRPr lang="en-US" sz="1000">
              <a:latin typeface="Calibri"/>
              <a:cs typeface="Calibri"/>
            </a:endParaRPr>
          </a:p>
        </p:txBody>
      </p:sp>
      <p:sp>
        <p:nvSpPr>
          <p:cNvPr id="8" name="TextBox 7">
            <a:extLst>
              <a:ext uri="{FF2B5EF4-FFF2-40B4-BE49-F238E27FC236}">
                <a16:creationId xmlns:a16="http://schemas.microsoft.com/office/drawing/2014/main" id="{7F0DE90F-E15B-8E4C-F654-F6F13B58FB68}"/>
              </a:ext>
            </a:extLst>
          </p:cNvPr>
          <p:cNvSpPr txBox="1"/>
          <p:nvPr/>
        </p:nvSpPr>
        <p:spPr>
          <a:xfrm>
            <a:off x="3836390" y="1398113"/>
            <a:ext cx="7359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28th St</a:t>
            </a:r>
            <a:endParaRPr lang="en-US" sz="1000">
              <a:latin typeface="Calibri"/>
              <a:cs typeface="Calibri"/>
            </a:endParaRPr>
          </a:p>
        </p:txBody>
      </p:sp>
      <p:sp>
        <p:nvSpPr>
          <p:cNvPr id="9" name="TextBox 8">
            <a:extLst>
              <a:ext uri="{FF2B5EF4-FFF2-40B4-BE49-F238E27FC236}">
                <a16:creationId xmlns:a16="http://schemas.microsoft.com/office/drawing/2014/main" id="{05A3ED55-93E3-A8C2-D283-2BCEDBCC298F}"/>
              </a:ext>
            </a:extLst>
          </p:cNvPr>
          <p:cNvSpPr txBox="1"/>
          <p:nvPr/>
        </p:nvSpPr>
        <p:spPr>
          <a:xfrm>
            <a:off x="6381347" y="6356071"/>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i="1">
                <a:solidFill>
                  <a:schemeClr val="accent1">
                    <a:lumMod val="49000"/>
                  </a:schemeClr>
                </a:solidFill>
                <a:cs typeface="Segoe UI"/>
              </a:rPr>
              <a:t>455</a:t>
            </a:r>
          </a:p>
          <a:p>
            <a:r>
              <a:rPr lang="en-US" sz="1200" b="1" i="1">
                <a:solidFill>
                  <a:schemeClr val="accent1">
                    <a:lumMod val="49000"/>
                  </a:schemeClr>
                </a:solidFill>
                <a:cs typeface="Segoe UI"/>
              </a:rPr>
              <a:t>(continues to Davis Co.)</a:t>
            </a:r>
          </a:p>
        </p:txBody>
      </p:sp>
      <p:sp>
        <p:nvSpPr>
          <p:cNvPr id="11" name="TextBox 10">
            <a:extLst>
              <a:ext uri="{FF2B5EF4-FFF2-40B4-BE49-F238E27FC236}">
                <a16:creationId xmlns:a16="http://schemas.microsoft.com/office/drawing/2014/main" id="{72EBB941-B8A7-3913-368E-E1B9D4AA6F37}"/>
              </a:ext>
            </a:extLst>
          </p:cNvPr>
          <p:cNvSpPr txBox="1"/>
          <p:nvPr/>
        </p:nvSpPr>
        <p:spPr>
          <a:xfrm>
            <a:off x="7934960" y="487680"/>
            <a:ext cx="2743200" cy="1261884"/>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Route 455</a:t>
            </a:r>
          </a:p>
          <a:p>
            <a:pPr marL="285750" indent="-285750">
              <a:buFont typeface="Arial"/>
              <a:buChar char="•"/>
            </a:pPr>
            <a:r>
              <a:rPr lang="en-US" sz="1600">
                <a:cs typeface="Segoe UI"/>
              </a:rPr>
              <a:t>Shorten to Dee Events Center (replaced by route 604)</a:t>
            </a:r>
          </a:p>
        </p:txBody>
      </p:sp>
      <p:sp>
        <p:nvSpPr>
          <p:cNvPr id="12" name="TextBox 11">
            <a:extLst>
              <a:ext uri="{FF2B5EF4-FFF2-40B4-BE49-F238E27FC236}">
                <a16:creationId xmlns:a16="http://schemas.microsoft.com/office/drawing/2014/main" id="{ED745E75-13AC-A6D3-6C8B-28FC0A822ACE}"/>
              </a:ext>
            </a:extLst>
          </p:cNvPr>
          <p:cNvSpPr txBox="1"/>
          <p:nvPr/>
        </p:nvSpPr>
        <p:spPr>
          <a:xfrm>
            <a:off x="2544337" y="815773"/>
            <a:ext cx="1321420" cy="307777"/>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Segoe UI"/>
              </a:rPr>
              <a:t>Ogden Station</a:t>
            </a:r>
            <a:endParaRPr lang="en-US" sz="1400"/>
          </a:p>
        </p:txBody>
      </p:sp>
      <p:sp>
        <p:nvSpPr>
          <p:cNvPr id="13" name="TextBox 12">
            <a:extLst>
              <a:ext uri="{FF2B5EF4-FFF2-40B4-BE49-F238E27FC236}">
                <a16:creationId xmlns:a16="http://schemas.microsoft.com/office/drawing/2014/main" id="{FAD1F30A-1EEE-F8B8-81EF-5A51689B9ED4}"/>
              </a:ext>
            </a:extLst>
          </p:cNvPr>
          <p:cNvSpPr txBox="1"/>
          <p:nvPr/>
        </p:nvSpPr>
        <p:spPr>
          <a:xfrm>
            <a:off x="5285678" y="2813700"/>
            <a:ext cx="1089103"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Dee Events Center</a:t>
            </a:r>
            <a:endParaRPr lang="en-US"/>
          </a:p>
        </p:txBody>
      </p:sp>
    </p:spTree>
    <p:extLst>
      <p:ext uri="{BB962C8B-B14F-4D97-AF65-F5344CB8AC3E}">
        <p14:creationId xmlns:p14="http://schemas.microsoft.com/office/powerpoint/2010/main" val="1741189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C8A38F6-B06F-7D84-4227-6F6F7631E56D}"/>
              </a:ext>
            </a:extLst>
          </p:cNvPr>
          <p:cNvPicPr>
            <a:picLocks noGrp="1" noChangeAspect="1"/>
          </p:cNvPicPr>
          <p:nvPr>
            <p:ph sz="half" idx="1"/>
          </p:nvPr>
        </p:nvPicPr>
        <p:blipFill>
          <a:blip r:embed="rId2"/>
          <a:stretch>
            <a:fillRect/>
          </a:stretch>
        </p:blipFill>
        <p:spPr>
          <a:xfrm>
            <a:off x="492512" y="-3363"/>
            <a:ext cx="11206975" cy="6857020"/>
          </a:xfrm>
        </p:spPr>
      </p:pic>
      <p:sp>
        <p:nvSpPr>
          <p:cNvPr id="5" name="Slide Number Placeholder 4">
            <a:extLst>
              <a:ext uri="{FF2B5EF4-FFF2-40B4-BE49-F238E27FC236}">
                <a16:creationId xmlns:a16="http://schemas.microsoft.com/office/drawing/2014/main" id="{3DB966F0-15DE-2E8B-D526-97C761FC268C}"/>
              </a:ext>
            </a:extLst>
          </p:cNvPr>
          <p:cNvSpPr>
            <a:spLocks noGrp="1"/>
          </p:cNvSpPr>
          <p:nvPr>
            <p:ph type="sldNum" sz="quarter" idx="12"/>
          </p:nvPr>
        </p:nvSpPr>
        <p:spPr/>
        <p:txBody>
          <a:bodyPr/>
          <a:lstStyle/>
          <a:p>
            <a:fld id="{7443972A-68F0-4EEE-8D44-8247859870C0}" type="slidenum">
              <a:rPr lang="en-US" smtClean="0"/>
              <a:pPr/>
              <a:t>32</a:t>
            </a:fld>
            <a:endParaRPr lang="en-US"/>
          </a:p>
        </p:txBody>
      </p:sp>
      <p:sp>
        <p:nvSpPr>
          <p:cNvPr id="8" name="TextBox 7">
            <a:extLst>
              <a:ext uri="{FF2B5EF4-FFF2-40B4-BE49-F238E27FC236}">
                <a16:creationId xmlns:a16="http://schemas.microsoft.com/office/drawing/2014/main" id="{0FDACBAE-2FE5-334F-CDD7-5469059B3176}"/>
              </a:ext>
            </a:extLst>
          </p:cNvPr>
          <p:cNvSpPr txBox="1"/>
          <p:nvPr/>
        </p:nvSpPr>
        <p:spPr>
          <a:xfrm>
            <a:off x="491521" y="562021"/>
            <a:ext cx="2743200" cy="1261884"/>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Route 604</a:t>
            </a:r>
          </a:p>
          <a:p>
            <a:pPr marL="285750" indent="-285750">
              <a:buFont typeface="Arial"/>
              <a:buChar char="•"/>
            </a:pPr>
            <a:r>
              <a:rPr lang="en-US" sz="1600">
                <a:cs typeface="Segoe UI"/>
              </a:rPr>
              <a:t>Extend to Dee Events Center (replaces route 455)</a:t>
            </a:r>
          </a:p>
        </p:txBody>
      </p:sp>
      <p:sp>
        <p:nvSpPr>
          <p:cNvPr id="10" name="TextBox 9">
            <a:extLst>
              <a:ext uri="{FF2B5EF4-FFF2-40B4-BE49-F238E27FC236}">
                <a16:creationId xmlns:a16="http://schemas.microsoft.com/office/drawing/2014/main" id="{08CFD026-C95B-A0A8-E105-76BBE6E8C2A3}"/>
              </a:ext>
            </a:extLst>
          </p:cNvPr>
          <p:cNvSpPr txBox="1"/>
          <p:nvPr/>
        </p:nvSpPr>
        <p:spPr>
          <a:xfrm>
            <a:off x="10396654" y="4123968"/>
            <a:ext cx="1089103"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Dee Events Center</a:t>
            </a:r>
            <a:endParaRPr lang="en-US"/>
          </a:p>
        </p:txBody>
      </p:sp>
      <p:sp>
        <p:nvSpPr>
          <p:cNvPr id="11" name="TextBox 12">
            <a:extLst>
              <a:ext uri="{FF2B5EF4-FFF2-40B4-BE49-F238E27FC236}">
                <a16:creationId xmlns:a16="http://schemas.microsoft.com/office/drawing/2014/main" id="{FAD1F30A-1EEE-F8B8-81EF-5A51689B9ED4}"/>
              </a:ext>
            </a:extLst>
          </p:cNvPr>
          <p:cNvSpPr txBox="1"/>
          <p:nvPr/>
        </p:nvSpPr>
        <p:spPr>
          <a:xfrm>
            <a:off x="5285678" y="2813700"/>
            <a:ext cx="1089103" cy="523220"/>
          </a:xfrm>
          <a:prstGeom prst="rect">
            <a:avLst/>
          </a:prstGeom>
          <a:solidFill>
            <a:schemeClr val="bg1">
              <a:lumMod val="9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cs typeface="Segoe UI"/>
              </a:rPr>
              <a:t>Dee Events Center</a:t>
            </a:r>
            <a:endParaRPr lang="en-US"/>
          </a:p>
        </p:txBody>
      </p:sp>
      <p:sp>
        <p:nvSpPr>
          <p:cNvPr id="12" name="TextBox 12">
            <a:extLst>
              <a:ext uri="{FF2B5EF4-FFF2-40B4-BE49-F238E27FC236}">
                <a16:creationId xmlns:a16="http://schemas.microsoft.com/office/drawing/2014/main" id="{FAD1F30A-1EEE-F8B8-81EF-5A51689B9ED4}"/>
              </a:ext>
            </a:extLst>
          </p:cNvPr>
          <p:cNvSpPr txBox="1"/>
          <p:nvPr/>
        </p:nvSpPr>
        <p:spPr>
          <a:xfrm>
            <a:off x="7105186" y="42498"/>
            <a:ext cx="754567" cy="523220"/>
          </a:xfrm>
          <a:prstGeom prst="rect">
            <a:avLst/>
          </a:prstGeom>
          <a:solidFill>
            <a:schemeClr val="bg1">
              <a:lumMod val="9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cs typeface="Segoe UI"/>
              </a:rPr>
              <a:t>Ogden Station</a:t>
            </a:r>
            <a:endParaRPr lang="en-US"/>
          </a:p>
        </p:txBody>
      </p:sp>
      <p:sp>
        <p:nvSpPr>
          <p:cNvPr id="13" name="TextBox 12">
            <a:extLst>
              <a:ext uri="{FF2B5EF4-FFF2-40B4-BE49-F238E27FC236}">
                <a16:creationId xmlns:a16="http://schemas.microsoft.com/office/drawing/2014/main" id="{75F90E94-067A-69F9-56D7-A42618FDDA60}"/>
              </a:ext>
            </a:extLst>
          </p:cNvPr>
          <p:cNvSpPr txBox="1"/>
          <p:nvPr/>
        </p:nvSpPr>
        <p:spPr>
          <a:xfrm>
            <a:off x="3527503" y="3861790"/>
            <a:ext cx="754567" cy="523220"/>
          </a:xfrm>
          <a:prstGeom prst="rect">
            <a:avLst/>
          </a:prstGeom>
          <a:solidFill>
            <a:schemeClr val="bg1">
              <a:lumMod val="9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cs typeface="Segoe UI"/>
              </a:rPr>
              <a:t>Roy Station</a:t>
            </a:r>
            <a:endParaRPr lang="en-US"/>
          </a:p>
        </p:txBody>
      </p:sp>
      <p:sp>
        <p:nvSpPr>
          <p:cNvPr id="15" name="TextBox 14">
            <a:extLst>
              <a:ext uri="{FF2B5EF4-FFF2-40B4-BE49-F238E27FC236}">
                <a16:creationId xmlns:a16="http://schemas.microsoft.com/office/drawing/2014/main" id="{0EE01FE6-03F4-707E-147D-C16A87FFD82B}"/>
              </a:ext>
            </a:extLst>
          </p:cNvPr>
          <p:cNvSpPr txBox="1"/>
          <p:nvPr/>
        </p:nvSpPr>
        <p:spPr>
          <a:xfrm>
            <a:off x="7878707" y="1360942"/>
            <a:ext cx="7359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28th St</a:t>
            </a:r>
            <a:endParaRPr lang="en-US" sz="1000">
              <a:latin typeface="Calibri"/>
              <a:cs typeface="Calibri"/>
            </a:endParaRPr>
          </a:p>
        </p:txBody>
      </p:sp>
      <p:sp>
        <p:nvSpPr>
          <p:cNvPr id="16" name="TextBox 15">
            <a:extLst>
              <a:ext uri="{FF2B5EF4-FFF2-40B4-BE49-F238E27FC236}">
                <a16:creationId xmlns:a16="http://schemas.microsoft.com/office/drawing/2014/main" id="{DCBD301D-1F2A-07AB-C6CB-337DF4C49C8C}"/>
              </a:ext>
            </a:extLst>
          </p:cNvPr>
          <p:cNvSpPr txBox="1"/>
          <p:nvPr/>
        </p:nvSpPr>
        <p:spPr>
          <a:xfrm>
            <a:off x="8873024" y="1593259"/>
            <a:ext cx="7359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30th St</a:t>
            </a:r>
            <a:endParaRPr lang="en-US"/>
          </a:p>
        </p:txBody>
      </p:sp>
      <p:sp>
        <p:nvSpPr>
          <p:cNvPr id="17" name="TextBox 16">
            <a:extLst>
              <a:ext uri="{FF2B5EF4-FFF2-40B4-BE49-F238E27FC236}">
                <a16:creationId xmlns:a16="http://schemas.microsoft.com/office/drawing/2014/main" id="{B216A12A-1E0F-60D2-97BA-73CBD4538C13}"/>
              </a:ext>
            </a:extLst>
          </p:cNvPr>
          <p:cNvSpPr txBox="1"/>
          <p:nvPr/>
        </p:nvSpPr>
        <p:spPr>
          <a:xfrm>
            <a:off x="10397024" y="1528210"/>
            <a:ext cx="7359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Darling St</a:t>
            </a:r>
            <a:endParaRPr lang="en-US"/>
          </a:p>
        </p:txBody>
      </p:sp>
      <p:sp>
        <p:nvSpPr>
          <p:cNvPr id="18" name="TextBox 17">
            <a:extLst>
              <a:ext uri="{FF2B5EF4-FFF2-40B4-BE49-F238E27FC236}">
                <a16:creationId xmlns:a16="http://schemas.microsoft.com/office/drawing/2014/main" id="{62E062F5-DAFB-EEF0-3152-1C95E8D15342}"/>
              </a:ext>
            </a:extLst>
          </p:cNvPr>
          <p:cNvSpPr txBox="1"/>
          <p:nvPr/>
        </p:nvSpPr>
        <p:spPr>
          <a:xfrm rot="16200000">
            <a:off x="10397024" y="2020722"/>
            <a:ext cx="7359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Taylor Ave</a:t>
            </a:r>
            <a:endParaRPr lang="en-US"/>
          </a:p>
        </p:txBody>
      </p:sp>
      <p:sp>
        <p:nvSpPr>
          <p:cNvPr id="19" name="TextBox 18">
            <a:extLst>
              <a:ext uri="{FF2B5EF4-FFF2-40B4-BE49-F238E27FC236}">
                <a16:creationId xmlns:a16="http://schemas.microsoft.com/office/drawing/2014/main" id="{19E373CB-9147-22B6-26D8-B2CA5D5D8250}"/>
              </a:ext>
            </a:extLst>
          </p:cNvPr>
          <p:cNvSpPr txBox="1"/>
          <p:nvPr/>
        </p:nvSpPr>
        <p:spPr>
          <a:xfrm>
            <a:off x="9904512" y="1992844"/>
            <a:ext cx="7359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32nd St</a:t>
            </a:r>
            <a:endParaRPr lang="en-US">
              <a:solidFill>
                <a:schemeClr val="bg2">
                  <a:lumMod val="76000"/>
                </a:schemeClr>
              </a:solidFill>
            </a:endParaRPr>
          </a:p>
        </p:txBody>
      </p:sp>
      <p:sp>
        <p:nvSpPr>
          <p:cNvPr id="20" name="TextBox 19">
            <a:extLst>
              <a:ext uri="{FF2B5EF4-FFF2-40B4-BE49-F238E27FC236}">
                <a16:creationId xmlns:a16="http://schemas.microsoft.com/office/drawing/2014/main" id="{069A2411-3B12-E01E-F8B7-0B3A5DC10F1A}"/>
              </a:ext>
            </a:extLst>
          </p:cNvPr>
          <p:cNvSpPr txBox="1"/>
          <p:nvPr/>
        </p:nvSpPr>
        <p:spPr>
          <a:xfrm rot="16200000">
            <a:off x="9514219" y="2559697"/>
            <a:ext cx="99617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Harrison Blvd</a:t>
            </a:r>
            <a:endParaRPr lang="en-US">
              <a:solidFill>
                <a:schemeClr val="bg2">
                  <a:lumMod val="76000"/>
                </a:schemeClr>
              </a:solidFill>
            </a:endParaRPr>
          </a:p>
        </p:txBody>
      </p:sp>
      <p:sp>
        <p:nvSpPr>
          <p:cNvPr id="21" name="TextBox 20">
            <a:extLst>
              <a:ext uri="{FF2B5EF4-FFF2-40B4-BE49-F238E27FC236}">
                <a16:creationId xmlns:a16="http://schemas.microsoft.com/office/drawing/2014/main" id="{B4F6904E-D3F4-8457-2B55-555CB9CE0621}"/>
              </a:ext>
            </a:extLst>
          </p:cNvPr>
          <p:cNvSpPr txBox="1"/>
          <p:nvPr/>
        </p:nvSpPr>
        <p:spPr>
          <a:xfrm rot="1860000">
            <a:off x="10211170" y="1899917"/>
            <a:ext cx="7359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Polk St</a:t>
            </a:r>
            <a:endParaRPr lang="en-US"/>
          </a:p>
        </p:txBody>
      </p:sp>
      <p:sp>
        <p:nvSpPr>
          <p:cNvPr id="22" name="TextBox 21">
            <a:extLst>
              <a:ext uri="{FF2B5EF4-FFF2-40B4-BE49-F238E27FC236}">
                <a16:creationId xmlns:a16="http://schemas.microsoft.com/office/drawing/2014/main" id="{AD718D00-D756-5EC4-8A09-5C350105A1B8}"/>
              </a:ext>
            </a:extLst>
          </p:cNvPr>
          <p:cNvSpPr txBox="1"/>
          <p:nvPr/>
        </p:nvSpPr>
        <p:spPr>
          <a:xfrm>
            <a:off x="6735707" y="561771"/>
            <a:ext cx="7359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24th St</a:t>
            </a:r>
          </a:p>
        </p:txBody>
      </p:sp>
      <p:sp>
        <p:nvSpPr>
          <p:cNvPr id="23" name="TextBox 22">
            <a:extLst>
              <a:ext uri="{FF2B5EF4-FFF2-40B4-BE49-F238E27FC236}">
                <a16:creationId xmlns:a16="http://schemas.microsoft.com/office/drawing/2014/main" id="{9091E455-D331-BDA9-32E1-511C9A925050}"/>
              </a:ext>
            </a:extLst>
          </p:cNvPr>
          <p:cNvSpPr txBox="1"/>
          <p:nvPr/>
        </p:nvSpPr>
        <p:spPr>
          <a:xfrm rot="16200000">
            <a:off x="5490488" y="1565382"/>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Pennsylvania Ave</a:t>
            </a:r>
            <a:endParaRPr lang="en-US">
              <a:solidFill>
                <a:schemeClr val="bg2">
                  <a:lumMod val="76000"/>
                </a:schemeClr>
              </a:solidFill>
            </a:endParaRPr>
          </a:p>
        </p:txBody>
      </p:sp>
      <p:sp>
        <p:nvSpPr>
          <p:cNvPr id="24" name="TextBox 23">
            <a:extLst>
              <a:ext uri="{FF2B5EF4-FFF2-40B4-BE49-F238E27FC236}">
                <a16:creationId xmlns:a16="http://schemas.microsoft.com/office/drawing/2014/main" id="{7470E1F1-E3DF-75CA-8E6F-5B30749C7872}"/>
              </a:ext>
            </a:extLst>
          </p:cNvPr>
          <p:cNvSpPr txBox="1"/>
          <p:nvPr/>
        </p:nvSpPr>
        <p:spPr>
          <a:xfrm rot="16200000">
            <a:off x="4170927" y="3303113"/>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1900 W</a:t>
            </a:r>
            <a:endParaRPr lang="en-US">
              <a:solidFill>
                <a:schemeClr val="bg2">
                  <a:lumMod val="76000"/>
                </a:schemeClr>
              </a:solidFill>
            </a:endParaRPr>
          </a:p>
        </p:txBody>
      </p:sp>
      <p:sp>
        <p:nvSpPr>
          <p:cNvPr id="25" name="TextBox 24">
            <a:extLst>
              <a:ext uri="{FF2B5EF4-FFF2-40B4-BE49-F238E27FC236}">
                <a16:creationId xmlns:a16="http://schemas.microsoft.com/office/drawing/2014/main" id="{720FF9CE-4F43-2DCE-D447-61BF8874E3A9}"/>
              </a:ext>
            </a:extLst>
          </p:cNvPr>
          <p:cNvSpPr txBox="1"/>
          <p:nvPr/>
        </p:nvSpPr>
        <p:spPr>
          <a:xfrm>
            <a:off x="4291732" y="4232381"/>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4400 S</a:t>
            </a:r>
            <a:endParaRPr lang="en-US">
              <a:solidFill>
                <a:schemeClr val="bg2">
                  <a:lumMod val="76000"/>
                </a:schemeClr>
              </a:solidFill>
            </a:endParaRPr>
          </a:p>
        </p:txBody>
      </p:sp>
      <p:sp>
        <p:nvSpPr>
          <p:cNvPr id="26" name="TextBox 25">
            <a:extLst>
              <a:ext uri="{FF2B5EF4-FFF2-40B4-BE49-F238E27FC236}">
                <a16:creationId xmlns:a16="http://schemas.microsoft.com/office/drawing/2014/main" id="{283B232C-2936-8A02-798E-5E3FC54C1C4A}"/>
              </a:ext>
            </a:extLst>
          </p:cNvPr>
          <p:cNvSpPr txBox="1"/>
          <p:nvPr/>
        </p:nvSpPr>
        <p:spPr>
          <a:xfrm rot="-5400000">
            <a:off x="3901439" y="3488966"/>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2175 W</a:t>
            </a:r>
            <a:endParaRPr lang="en-US"/>
          </a:p>
        </p:txBody>
      </p:sp>
      <p:sp>
        <p:nvSpPr>
          <p:cNvPr id="27" name="TextBox 26">
            <a:extLst>
              <a:ext uri="{FF2B5EF4-FFF2-40B4-BE49-F238E27FC236}">
                <a16:creationId xmlns:a16="http://schemas.microsoft.com/office/drawing/2014/main" id="{DF1B24E3-ED53-415F-9C3D-A7EFAC20E2F1}"/>
              </a:ext>
            </a:extLst>
          </p:cNvPr>
          <p:cNvSpPr txBox="1"/>
          <p:nvPr/>
        </p:nvSpPr>
        <p:spPr>
          <a:xfrm>
            <a:off x="3622658" y="3368161"/>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4000 S</a:t>
            </a:r>
            <a:endParaRPr lang="en-US">
              <a:solidFill>
                <a:schemeClr val="bg2">
                  <a:lumMod val="76000"/>
                </a:schemeClr>
              </a:solidFill>
            </a:endParaRPr>
          </a:p>
        </p:txBody>
      </p:sp>
      <p:sp>
        <p:nvSpPr>
          <p:cNvPr id="28" name="TextBox 27">
            <a:extLst>
              <a:ext uri="{FF2B5EF4-FFF2-40B4-BE49-F238E27FC236}">
                <a16:creationId xmlns:a16="http://schemas.microsoft.com/office/drawing/2014/main" id="{A778D003-CE8D-56E9-6BF8-093B52998264}"/>
              </a:ext>
            </a:extLst>
          </p:cNvPr>
          <p:cNvSpPr txBox="1"/>
          <p:nvPr/>
        </p:nvSpPr>
        <p:spPr>
          <a:xfrm>
            <a:off x="4050122" y="6388282"/>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5700 S</a:t>
            </a:r>
            <a:endParaRPr lang="en-US">
              <a:solidFill>
                <a:schemeClr val="bg2">
                  <a:lumMod val="76000"/>
                </a:schemeClr>
              </a:solidFill>
            </a:endParaRPr>
          </a:p>
        </p:txBody>
      </p:sp>
      <p:sp>
        <p:nvSpPr>
          <p:cNvPr id="29" name="TextBox 28">
            <a:extLst>
              <a:ext uri="{FF2B5EF4-FFF2-40B4-BE49-F238E27FC236}">
                <a16:creationId xmlns:a16="http://schemas.microsoft.com/office/drawing/2014/main" id="{3BAEAA81-004C-C539-5054-8925AD6AF53E}"/>
              </a:ext>
            </a:extLst>
          </p:cNvPr>
          <p:cNvSpPr txBox="1"/>
          <p:nvPr/>
        </p:nvSpPr>
        <p:spPr>
          <a:xfrm rot="16200000">
            <a:off x="1503927" y="5486891"/>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3500 W</a:t>
            </a:r>
          </a:p>
        </p:txBody>
      </p:sp>
      <p:sp>
        <p:nvSpPr>
          <p:cNvPr id="30" name="TextBox 29">
            <a:extLst>
              <a:ext uri="{FF2B5EF4-FFF2-40B4-BE49-F238E27FC236}">
                <a16:creationId xmlns:a16="http://schemas.microsoft.com/office/drawing/2014/main" id="{9EFAD55D-FDC7-4999-9AC4-1BB90D41441B}"/>
              </a:ext>
            </a:extLst>
          </p:cNvPr>
          <p:cNvSpPr txBox="1"/>
          <p:nvPr/>
        </p:nvSpPr>
        <p:spPr>
          <a:xfrm rot="-5400000">
            <a:off x="3659829" y="5607697"/>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2200 W</a:t>
            </a:r>
            <a:endParaRPr lang="en-US"/>
          </a:p>
        </p:txBody>
      </p:sp>
    </p:spTree>
    <p:extLst>
      <p:ext uri="{BB962C8B-B14F-4D97-AF65-F5344CB8AC3E}">
        <p14:creationId xmlns:p14="http://schemas.microsoft.com/office/powerpoint/2010/main" val="1073696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E839CA0-4DD4-9BE6-0A15-487D61FA918B}"/>
              </a:ext>
            </a:extLst>
          </p:cNvPr>
          <p:cNvPicPr>
            <a:picLocks noGrp="1" noChangeAspect="1"/>
          </p:cNvPicPr>
          <p:nvPr>
            <p:ph sz="half" idx="1"/>
          </p:nvPr>
        </p:nvPicPr>
        <p:blipFill>
          <a:blip r:embed="rId2"/>
          <a:stretch>
            <a:fillRect/>
          </a:stretch>
        </p:blipFill>
        <p:spPr>
          <a:xfrm>
            <a:off x="1145117" y="902081"/>
            <a:ext cx="4567766" cy="4351338"/>
          </a:xfrm>
          <a:ln w="3175">
            <a:solidFill>
              <a:schemeClr val="tx1"/>
            </a:solidFill>
          </a:ln>
        </p:spPr>
      </p:pic>
      <p:pic>
        <p:nvPicPr>
          <p:cNvPr id="21" name="Content Placeholder 20">
            <a:extLst>
              <a:ext uri="{FF2B5EF4-FFF2-40B4-BE49-F238E27FC236}">
                <a16:creationId xmlns:a16="http://schemas.microsoft.com/office/drawing/2014/main" id="{7992B7C0-5FA5-AD44-4A28-AB31FB28A4CC}"/>
              </a:ext>
            </a:extLst>
          </p:cNvPr>
          <p:cNvPicPr>
            <a:picLocks noGrp="1" noChangeAspect="1"/>
          </p:cNvPicPr>
          <p:nvPr>
            <p:ph sz="half" idx="2"/>
          </p:nvPr>
        </p:nvPicPr>
        <p:blipFill>
          <a:blip r:embed="rId3"/>
          <a:stretch>
            <a:fillRect/>
          </a:stretch>
        </p:blipFill>
        <p:spPr>
          <a:xfrm>
            <a:off x="6269875" y="902081"/>
            <a:ext cx="4986250" cy="4351338"/>
          </a:xfrm>
          <a:ln w="3175">
            <a:solidFill>
              <a:schemeClr val="tx1"/>
            </a:solidFill>
          </a:ln>
        </p:spPr>
      </p:pic>
      <p:sp>
        <p:nvSpPr>
          <p:cNvPr id="5" name="Slide Number Placeholder 4">
            <a:extLst>
              <a:ext uri="{FF2B5EF4-FFF2-40B4-BE49-F238E27FC236}">
                <a16:creationId xmlns:a16="http://schemas.microsoft.com/office/drawing/2014/main" id="{F549A069-9939-9291-0DFC-82285ECB74E9}"/>
              </a:ext>
            </a:extLst>
          </p:cNvPr>
          <p:cNvSpPr>
            <a:spLocks noGrp="1"/>
          </p:cNvSpPr>
          <p:nvPr>
            <p:ph type="sldNum" sz="quarter" idx="12"/>
          </p:nvPr>
        </p:nvSpPr>
        <p:spPr>
          <a:xfrm>
            <a:off x="8610600" y="6210046"/>
            <a:ext cx="2743200" cy="365125"/>
          </a:xfrm>
        </p:spPr>
        <p:txBody>
          <a:bodyPr/>
          <a:lstStyle/>
          <a:p>
            <a:fld id="{7443972A-68F0-4EEE-8D44-8247859870C0}" type="slidenum">
              <a:rPr lang="en-US" smtClean="0"/>
              <a:pPr/>
              <a:t>33</a:t>
            </a:fld>
            <a:endParaRPr lang="en-US"/>
          </a:p>
        </p:txBody>
      </p:sp>
      <p:cxnSp>
        <p:nvCxnSpPr>
          <p:cNvPr id="8" name="Straight Arrow Connector 7">
            <a:extLst>
              <a:ext uri="{FF2B5EF4-FFF2-40B4-BE49-F238E27FC236}">
                <a16:creationId xmlns:a16="http://schemas.microsoft.com/office/drawing/2014/main" id="{1A92C68F-D716-1CB8-58CB-D0715EEFCFF3}"/>
              </a:ext>
            </a:extLst>
          </p:cNvPr>
          <p:cNvCxnSpPr>
            <a:cxnSpLocks/>
          </p:cNvCxnSpPr>
          <p:nvPr/>
        </p:nvCxnSpPr>
        <p:spPr>
          <a:xfrm>
            <a:off x="1599967" y="1912350"/>
            <a:ext cx="6677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91F2B5C-7EB7-06E6-4F51-693DFD9335FF}"/>
              </a:ext>
            </a:extLst>
          </p:cNvPr>
          <p:cNvCxnSpPr>
            <a:cxnSpLocks/>
          </p:cNvCxnSpPr>
          <p:nvPr/>
        </p:nvCxnSpPr>
        <p:spPr>
          <a:xfrm>
            <a:off x="3191543" y="3215184"/>
            <a:ext cx="3717" cy="7378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B7415758-F33E-52B1-F4F0-584CC70C673D}"/>
              </a:ext>
            </a:extLst>
          </p:cNvPr>
          <p:cNvCxnSpPr>
            <a:cxnSpLocks/>
          </p:cNvCxnSpPr>
          <p:nvPr/>
        </p:nvCxnSpPr>
        <p:spPr>
          <a:xfrm rot="16200000" flipH="1">
            <a:off x="3535778" y="1935577"/>
            <a:ext cx="598681" cy="541075"/>
          </a:xfrm>
          <a:prstGeom prst="bentConnector3">
            <a:avLst>
              <a:gd name="adj1" fmla="val 112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8FF3A24F-4237-8C74-AEC1-5E0887292BF4}"/>
              </a:ext>
            </a:extLst>
          </p:cNvPr>
          <p:cNvCxnSpPr>
            <a:cxnSpLocks/>
          </p:cNvCxnSpPr>
          <p:nvPr/>
        </p:nvCxnSpPr>
        <p:spPr>
          <a:xfrm rot="16200000" flipV="1">
            <a:off x="3162715" y="2824387"/>
            <a:ext cx="742887" cy="374900"/>
          </a:xfrm>
          <a:prstGeom prst="bentConnector3">
            <a:avLst>
              <a:gd name="adj1" fmla="val -46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3E08538-874A-DD5A-4DFB-84B692789AEB}"/>
              </a:ext>
            </a:extLst>
          </p:cNvPr>
          <p:cNvCxnSpPr>
            <a:cxnSpLocks/>
          </p:cNvCxnSpPr>
          <p:nvPr/>
        </p:nvCxnSpPr>
        <p:spPr>
          <a:xfrm>
            <a:off x="3983503" y="4798806"/>
            <a:ext cx="6677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5A5D0AA-F57A-79C6-F6C7-4D6D263A6FA2}"/>
              </a:ext>
            </a:extLst>
          </p:cNvPr>
          <p:cNvSpPr txBox="1"/>
          <p:nvPr/>
        </p:nvSpPr>
        <p:spPr>
          <a:xfrm>
            <a:off x="1933839" y="1189319"/>
            <a:ext cx="1321420" cy="307777"/>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Segoe UI"/>
              </a:rPr>
              <a:t>Ogden Station</a:t>
            </a:r>
            <a:endParaRPr lang="en-US" sz="1400"/>
          </a:p>
        </p:txBody>
      </p:sp>
      <p:sp>
        <p:nvSpPr>
          <p:cNvPr id="23" name="TextBox 22">
            <a:extLst>
              <a:ext uri="{FF2B5EF4-FFF2-40B4-BE49-F238E27FC236}">
                <a16:creationId xmlns:a16="http://schemas.microsoft.com/office/drawing/2014/main" id="{73B09C1E-5A73-415E-3086-0196B3AD63E0}"/>
              </a:ext>
            </a:extLst>
          </p:cNvPr>
          <p:cNvSpPr txBox="1"/>
          <p:nvPr/>
        </p:nvSpPr>
        <p:spPr>
          <a:xfrm>
            <a:off x="7572639" y="1122263"/>
            <a:ext cx="1321420" cy="307777"/>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Segoe UI"/>
              </a:rPr>
              <a:t>Ogden Station</a:t>
            </a:r>
            <a:endParaRPr lang="en-US" sz="1400"/>
          </a:p>
        </p:txBody>
      </p:sp>
      <p:cxnSp>
        <p:nvCxnSpPr>
          <p:cNvPr id="24" name="Connector: Elbow 23">
            <a:extLst>
              <a:ext uri="{FF2B5EF4-FFF2-40B4-BE49-F238E27FC236}">
                <a16:creationId xmlns:a16="http://schemas.microsoft.com/office/drawing/2014/main" id="{E3057337-6B6C-4041-BE09-7643365456EE}"/>
              </a:ext>
            </a:extLst>
          </p:cNvPr>
          <p:cNvCxnSpPr>
            <a:cxnSpLocks/>
          </p:cNvCxnSpPr>
          <p:nvPr/>
        </p:nvCxnSpPr>
        <p:spPr>
          <a:xfrm rot="16200000" flipH="1">
            <a:off x="9188956" y="1417730"/>
            <a:ext cx="598681" cy="541075"/>
          </a:xfrm>
          <a:prstGeom prst="bentConnector3">
            <a:avLst>
              <a:gd name="adj1" fmla="val 112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7AC52D28-F544-4CBA-3877-B4899A798050}"/>
              </a:ext>
            </a:extLst>
          </p:cNvPr>
          <p:cNvCxnSpPr>
            <a:cxnSpLocks/>
          </p:cNvCxnSpPr>
          <p:nvPr/>
        </p:nvCxnSpPr>
        <p:spPr>
          <a:xfrm rot="16200000" flipV="1">
            <a:off x="8391146" y="2154935"/>
            <a:ext cx="996695" cy="252985"/>
          </a:xfrm>
          <a:prstGeom prst="bentConnector3">
            <a:avLst>
              <a:gd name="adj1" fmla="val 701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D148E29-9371-B1B2-943F-41D871CAE064}"/>
              </a:ext>
            </a:extLst>
          </p:cNvPr>
          <p:cNvCxnSpPr>
            <a:cxnSpLocks/>
          </p:cNvCxnSpPr>
          <p:nvPr/>
        </p:nvCxnSpPr>
        <p:spPr>
          <a:xfrm flipH="1">
            <a:off x="9758834" y="4896342"/>
            <a:ext cx="7282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F2FC972-9988-8C7F-2713-430FA90CA031}"/>
              </a:ext>
            </a:extLst>
          </p:cNvPr>
          <p:cNvCxnSpPr>
            <a:cxnSpLocks/>
          </p:cNvCxnSpPr>
          <p:nvPr/>
        </p:nvCxnSpPr>
        <p:spPr>
          <a:xfrm flipH="1">
            <a:off x="7041425" y="2076942"/>
            <a:ext cx="7282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7B8EB6C-42E9-E4E8-3B4B-6154F329C8F8}"/>
              </a:ext>
            </a:extLst>
          </p:cNvPr>
          <p:cNvSpPr txBox="1"/>
          <p:nvPr/>
        </p:nvSpPr>
        <p:spPr>
          <a:xfrm>
            <a:off x="873702" y="3383281"/>
            <a:ext cx="2039345" cy="646331"/>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cs typeface="Segoe UI"/>
              </a:rPr>
              <a:t>604 toward Dee Events Center</a:t>
            </a:r>
            <a:endParaRPr lang="en-US">
              <a:cs typeface="Segoe UI"/>
            </a:endParaRPr>
          </a:p>
        </p:txBody>
      </p:sp>
      <p:sp>
        <p:nvSpPr>
          <p:cNvPr id="38" name="TextBox 37">
            <a:extLst>
              <a:ext uri="{FF2B5EF4-FFF2-40B4-BE49-F238E27FC236}">
                <a16:creationId xmlns:a16="http://schemas.microsoft.com/office/drawing/2014/main" id="{519FAB45-09E9-A5F4-BABF-510EE3B5DC81}"/>
              </a:ext>
            </a:extLst>
          </p:cNvPr>
          <p:cNvSpPr txBox="1"/>
          <p:nvPr/>
        </p:nvSpPr>
        <p:spPr>
          <a:xfrm>
            <a:off x="6385874" y="3215184"/>
            <a:ext cx="2039345" cy="369332"/>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cs typeface="Segoe UI"/>
              </a:rPr>
              <a:t>604 toward Roy</a:t>
            </a:r>
            <a:endParaRPr lang="en-US">
              <a:cs typeface="Segoe UI"/>
            </a:endParaRPr>
          </a:p>
        </p:txBody>
      </p:sp>
    </p:spTree>
    <p:extLst>
      <p:ext uri="{BB962C8B-B14F-4D97-AF65-F5344CB8AC3E}">
        <p14:creationId xmlns:p14="http://schemas.microsoft.com/office/powerpoint/2010/main" val="3757141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map of a city&#10;&#10;Description automatically generated">
            <a:extLst>
              <a:ext uri="{FF2B5EF4-FFF2-40B4-BE49-F238E27FC236}">
                <a16:creationId xmlns:a16="http://schemas.microsoft.com/office/drawing/2014/main" id="{968BC886-C5A2-298A-E4FD-FF8168F3E53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70956" y="0"/>
            <a:ext cx="11250087" cy="6858000"/>
          </a:xfrm>
        </p:spPr>
      </p:pic>
      <p:sp>
        <p:nvSpPr>
          <p:cNvPr id="5" name="Slide Number Placeholder 4">
            <a:extLst>
              <a:ext uri="{FF2B5EF4-FFF2-40B4-BE49-F238E27FC236}">
                <a16:creationId xmlns:a16="http://schemas.microsoft.com/office/drawing/2014/main" id="{B4D3BAA0-AF2A-87F8-EA08-E833B8E469AD}"/>
              </a:ext>
            </a:extLst>
          </p:cNvPr>
          <p:cNvSpPr>
            <a:spLocks noGrp="1"/>
          </p:cNvSpPr>
          <p:nvPr>
            <p:ph type="sldNum" sz="quarter" idx="12"/>
          </p:nvPr>
        </p:nvSpPr>
        <p:spPr/>
        <p:txBody>
          <a:bodyPr/>
          <a:lstStyle/>
          <a:p>
            <a:fld id="{7443972A-68F0-4EEE-8D44-8247859870C0}" type="slidenum">
              <a:rPr lang="en-US" smtClean="0"/>
              <a:pPr/>
              <a:t>34</a:t>
            </a:fld>
            <a:endParaRPr lang="en-US"/>
          </a:p>
        </p:txBody>
      </p:sp>
      <p:sp>
        <p:nvSpPr>
          <p:cNvPr id="8" name="TextBox 7">
            <a:extLst>
              <a:ext uri="{FF2B5EF4-FFF2-40B4-BE49-F238E27FC236}">
                <a16:creationId xmlns:a16="http://schemas.microsoft.com/office/drawing/2014/main" id="{28CC3FBD-740A-F4EB-AC0D-5DDA5A2F71D1}"/>
              </a:ext>
            </a:extLst>
          </p:cNvPr>
          <p:cNvSpPr txBox="1"/>
          <p:nvPr/>
        </p:nvSpPr>
        <p:spPr>
          <a:xfrm>
            <a:off x="491521" y="562021"/>
            <a:ext cx="2743200" cy="249299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Route 610</a:t>
            </a:r>
          </a:p>
          <a:p>
            <a:pPr marL="285750" indent="-285750">
              <a:buFont typeface="Arial"/>
              <a:buChar char="•"/>
            </a:pPr>
            <a:r>
              <a:rPr lang="en-US" sz="1600">
                <a:cs typeface="Segoe UI"/>
              </a:rPr>
              <a:t>New route</a:t>
            </a:r>
          </a:p>
          <a:p>
            <a:pPr marL="285750" indent="-285750">
              <a:buFont typeface="Arial"/>
              <a:buChar char="•"/>
            </a:pPr>
            <a:r>
              <a:rPr lang="en-US" sz="1600">
                <a:cs typeface="Segoe UI"/>
              </a:rPr>
              <a:t>Loop service in both directions</a:t>
            </a:r>
          </a:p>
          <a:p>
            <a:pPr marL="285750" indent="-285750">
              <a:buFont typeface="Arial"/>
              <a:buChar char="•"/>
            </a:pPr>
            <a:r>
              <a:rPr lang="en-US" sz="1600">
                <a:cs typeface="Segoe UI"/>
              </a:rPr>
              <a:t>30-minute service weekday; 60-minute service Saturday</a:t>
            </a:r>
          </a:p>
          <a:p>
            <a:pPr marL="285750" indent="-285750">
              <a:buFont typeface="Arial"/>
              <a:buChar char="•"/>
            </a:pPr>
            <a:r>
              <a:rPr lang="en-US" sz="1600">
                <a:cs typeface="Segoe UI"/>
              </a:rPr>
              <a:t>Replaces portions of routes 612, 625</a:t>
            </a:r>
          </a:p>
        </p:txBody>
      </p:sp>
      <p:sp>
        <p:nvSpPr>
          <p:cNvPr id="9" name="TextBox 8">
            <a:extLst>
              <a:ext uri="{FF2B5EF4-FFF2-40B4-BE49-F238E27FC236}">
                <a16:creationId xmlns:a16="http://schemas.microsoft.com/office/drawing/2014/main" id="{1097751E-A5F4-828B-0211-C557A374A394}"/>
              </a:ext>
            </a:extLst>
          </p:cNvPr>
          <p:cNvSpPr txBox="1"/>
          <p:nvPr/>
        </p:nvSpPr>
        <p:spPr>
          <a:xfrm>
            <a:off x="8066048" y="4389144"/>
            <a:ext cx="1089103"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Dee Events Center</a:t>
            </a:r>
            <a:endParaRPr lang="en-US"/>
          </a:p>
        </p:txBody>
      </p:sp>
      <p:sp>
        <p:nvSpPr>
          <p:cNvPr id="10" name="TextBox 9">
            <a:extLst>
              <a:ext uri="{FF2B5EF4-FFF2-40B4-BE49-F238E27FC236}">
                <a16:creationId xmlns:a16="http://schemas.microsoft.com/office/drawing/2014/main" id="{32BEB0AB-15C8-FF2C-0575-6166BA20126D}"/>
              </a:ext>
            </a:extLst>
          </p:cNvPr>
          <p:cNvSpPr txBox="1"/>
          <p:nvPr/>
        </p:nvSpPr>
        <p:spPr>
          <a:xfrm>
            <a:off x="5186728" y="1302572"/>
            <a:ext cx="936703"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Ogden Station</a:t>
            </a:r>
            <a:endParaRPr lang="en-US"/>
          </a:p>
        </p:txBody>
      </p:sp>
      <p:sp>
        <p:nvSpPr>
          <p:cNvPr id="11" name="TextBox 10">
            <a:extLst>
              <a:ext uri="{FF2B5EF4-FFF2-40B4-BE49-F238E27FC236}">
                <a16:creationId xmlns:a16="http://schemas.microsoft.com/office/drawing/2014/main" id="{850A534E-1793-BAA9-8F2B-CC993035393F}"/>
              </a:ext>
            </a:extLst>
          </p:cNvPr>
          <p:cNvSpPr txBox="1"/>
          <p:nvPr/>
        </p:nvSpPr>
        <p:spPr>
          <a:xfrm>
            <a:off x="5924344" y="5642924"/>
            <a:ext cx="936703" cy="738664"/>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Ogden Regional Hospital</a:t>
            </a:r>
            <a:endParaRPr lang="en-US"/>
          </a:p>
        </p:txBody>
      </p:sp>
      <p:sp>
        <p:nvSpPr>
          <p:cNvPr id="12" name="TextBox 11">
            <a:extLst>
              <a:ext uri="{FF2B5EF4-FFF2-40B4-BE49-F238E27FC236}">
                <a16:creationId xmlns:a16="http://schemas.microsoft.com/office/drawing/2014/main" id="{369DCF6A-B5B8-9B00-61E3-F36D42860995}"/>
              </a:ext>
            </a:extLst>
          </p:cNvPr>
          <p:cNvSpPr txBox="1"/>
          <p:nvPr/>
        </p:nvSpPr>
        <p:spPr>
          <a:xfrm rot="16200000">
            <a:off x="5402578" y="4428865"/>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300 W</a:t>
            </a:r>
            <a:endParaRPr lang="en-US">
              <a:solidFill>
                <a:schemeClr val="bg2">
                  <a:lumMod val="76000"/>
                </a:schemeClr>
              </a:solidFill>
            </a:endParaRPr>
          </a:p>
        </p:txBody>
      </p:sp>
      <p:sp>
        <p:nvSpPr>
          <p:cNvPr id="13" name="TextBox 12">
            <a:extLst>
              <a:ext uri="{FF2B5EF4-FFF2-40B4-BE49-F238E27FC236}">
                <a16:creationId xmlns:a16="http://schemas.microsoft.com/office/drawing/2014/main" id="{A581958E-CF06-DDF6-243E-A8B5E858BA6A}"/>
              </a:ext>
            </a:extLst>
          </p:cNvPr>
          <p:cNvSpPr txBox="1"/>
          <p:nvPr/>
        </p:nvSpPr>
        <p:spPr>
          <a:xfrm>
            <a:off x="6599959" y="5002717"/>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5000 S</a:t>
            </a:r>
            <a:endParaRPr lang="en-US">
              <a:solidFill>
                <a:schemeClr val="bg2">
                  <a:lumMod val="76000"/>
                </a:schemeClr>
              </a:solidFill>
            </a:endParaRPr>
          </a:p>
        </p:txBody>
      </p:sp>
      <p:sp>
        <p:nvSpPr>
          <p:cNvPr id="14" name="TextBox 13">
            <a:extLst>
              <a:ext uri="{FF2B5EF4-FFF2-40B4-BE49-F238E27FC236}">
                <a16:creationId xmlns:a16="http://schemas.microsoft.com/office/drawing/2014/main" id="{DC47FA5A-A413-2C2E-4B4D-6A1B1E3B83CE}"/>
              </a:ext>
            </a:extLst>
          </p:cNvPr>
          <p:cNvSpPr txBox="1"/>
          <p:nvPr/>
        </p:nvSpPr>
        <p:spPr>
          <a:xfrm>
            <a:off x="6599959" y="133203"/>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12th St</a:t>
            </a:r>
            <a:endParaRPr lang="en-US">
              <a:solidFill>
                <a:schemeClr val="bg2">
                  <a:lumMod val="76000"/>
                </a:schemeClr>
              </a:solidFill>
            </a:endParaRPr>
          </a:p>
        </p:txBody>
      </p:sp>
      <p:sp>
        <p:nvSpPr>
          <p:cNvPr id="15" name="TextBox 14">
            <a:extLst>
              <a:ext uri="{FF2B5EF4-FFF2-40B4-BE49-F238E27FC236}">
                <a16:creationId xmlns:a16="http://schemas.microsoft.com/office/drawing/2014/main" id="{A73D425D-D2D3-7B48-088B-2F7230F0DAFE}"/>
              </a:ext>
            </a:extLst>
          </p:cNvPr>
          <p:cNvSpPr txBox="1"/>
          <p:nvPr/>
        </p:nvSpPr>
        <p:spPr>
          <a:xfrm>
            <a:off x="6228103" y="5519813"/>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5350 S</a:t>
            </a:r>
            <a:endParaRPr lang="en-US">
              <a:solidFill>
                <a:schemeClr val="bg2">
                  <a:lumMod val="76000"/>
                </a:schemeClr>
              </a:solidFill>
            </a:endParaRPr>
          </a:p>
        </p:txBody>
      </p:sp>
      <p:sp>
        <p:nvSpPr>
          <p:cNvPr id="16" name="TextBox 15">
            <a:extLst>
              <a:ext uri="{FF2B5EF4-FFF2-40B4-BE49-F238E27FC236}">
                <a16:creationId xmlns:a16="http://schemas.microsoft.com/office/drawing/2014/main" id="{CE2B075A-6433-125F-7D8F-C35C6A0A199B}"/>
              </a:ext>
            </a:extLst>
          </p:cNvPr>
          <p:cNvSpPr txBox="1"/>
          <p:nvPr/>
        </p:nvSpPr>
        <p:spPr>
          <a:xfrm rot="16200000">
            <a:off x="6298354" y="5642923"/>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Adams Ave Pkwy</a:t>
            </a:r>
            <a:endParaRPr lang="en-US">
              <a:solidFill>
                <a:schemeClr val="bg2">
                  <a:lumMod val="76000"/>
                </a:schemeClr>
              </a:solidFill>
            </a:endParaRPr>
          </a:p>
        </p:txBody>
      </p:sp>
      <p:sp>
        <p:nvSpPr>
          <p:cNvPr id="17" name="TextBox 16">
            <a:extLst>
              <a:ext uri="{FF2B5EF4-FFF2-40B4-BE49-F238E27FC236}">
                <a16:creationId xmlns:a16="http://schemas.microsoft.com/office/drawing/2014/main" id="{AD388DAF-7281-7274-C3BE-F844F733DDFC}"/>
              </a:ext>
            </a:extLst>
          </p:cNvPr>
          <p:cNvSpPr txBox="1"/>
          <p:nvPr/>
        </p:nvSpPr>
        <p:spPr>
          <a:xfrm rot="18783176">
            <a:off x="5402577" y="3815825"/>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Riverdale Rd</a:t>
            </a:r>
            <a:endParaRPr lang="en-US">
              <a:solidFill>
                <a:schemeClr val="bg2">
                  <a:lumMod val="76000"/>
                </a:schemeClr>
              </a:solidFill>
            </a:endParaRPr>
          </a:p>
        </p:txBody>
      </p:sp>
      <p:sp>
        <p:nvSpPr>
          <p:cNvPr id="18" name="TextBox 17">
            <a:extLst>
              <a:ext uri="{FF2B5EF4-FFF2-40B4-BE49-F238E27FC236}">
                <a16:creationId xmlns:a16="http://schemas.microsoft.com/office/drawing/2014/main" id="{49D91E40-1E96-B393-E268-AAF5BAA23FEA}"/>
              </a:ext>
            </a:extLst>
          </p:cNvPr>
          <p:cNvSpPr txBox="1"/>
          <p:nvPr/>
        </p:nvSpPr>
        <p:spPr>
          <a:xfrm rot="18783176">
            <a:off x="7516851" y="6258477"/>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Ridgeline Dr</a:t>
            </a:r>
            <a:endParaRPr lang="en-US">
              <a:solidFill>
                <a:schemeClr val="bg2">
                  <a:lumMod val="76000"/>
                </a:schemeClr>
              </a:solidFill>
            </a:endParaRPr>
          </a:p>
        </p:txBody>
      </p:sp>
      <p:sp>
        <p:nvSpPr>
          <p:cNvPr id="19" name="TextBox 18">
            <a:extLst>
              <a:ext uri="{FF2B5EF4-FFF2-40B4-BE49-F238E27FC236}">
                <a16:creationId xmlns:a16="http://schemas.microsoft.com/office/drawing/2014/main" id="{7027F69B-1F38-2B95-9B79-23F215CBE140}"/>
              </a:ext>
            </a:extLst>
          </p:cNvPr>
          <p:cNvSpPr txBox="1"/>
          <p:nvPr/>
        </p:nvSpPr>
        <p:spPr>
          <a:xfrm>
            <a:off x="8056756" y="6543516"/>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latin typeface="Calibri"/>
                <a:cs typeface="Calibri"/>
              </a:rPr>
              <a:t>Skyline Dr</a:t>
            </a:r>
            <a:endParaRPr lang="en-US">
              <a:solidFill>
                <a:schemeClr val="bg2">
                  <a:lumMod val="76000"/>
                </a:schemeClr>
              </a:solidFill>
            </a:endParaRPr>
          </a:p>
        </p:txBody>
      </p:sp>
    </p:spTree>
    <p:extLst>
      <p:ext uri="{BB962C8B-B14F-4D97-AF65-F5344CB8AC3E}">
        <p14:creationId xmlns:p14="http://schemas.microsoft.com/office/powerpoint/2010/main" val="1080700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7877F89-0147-CA0B-47A8-E4ECB5B49425}"/>
              </a:ext>
            </a:extLst>
          </p:cNvPr>
          <p:cNvSpPr>
            <a:spLocks noGrp="1"/>
          </p:cNvSpPr>
          <p:nvPr>
            <p:ph type="sldNum" sz="quarter" idx="12"/>
          </p:nvPr>
        </p:nvSpPr>
        <p:spPr/>
        <p:txBody>
          <a:bodyPr/>
          <a:lstStyle/>
          <a:p>
            <a:fld id="{7443972A-68F0-4EEE-8D44-8247859870C0}" type="slidenum">
              <a:rPr lang="en-US" smtClean="0"/>
              <a:pPr/>
              <a:t>35</a:t>
            </a:fld>
            <a:endParaRPr lang="en-US"/>
          </a:p>
        </p:txBody>
      </p:sp>
      <p:pic>
        <p:nvPicPr>
          <p:cNvPr id="7" name="Picture 6" descr="A map of a city&#10;&#10;Description automatically generated">
            <a:extLst>
              <a:ext uri="{FF2B5EF4-FFF2-40B4-BE49-F238E27FC236}">
                <a16:creationId xmlns:a16="http://schemas.microsoft.com/office/drawing/2014/main" id="{CD9E7F14-8026-1FAE-A53E-48B6FAEAB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0"/>
            <a:ext cx="11250083" cy="6858000"/>
          </a:xfrm>
          <a:prstGeom prst="rect">
            <a:avLst/>
          </a:prstGeom>
        </p:spPr>
      </p:pic>
      <p:sp>
        <p:nvSpPr>
          <p:cNvPr id="8" name="TextBox 7">
            <a:extLst>
              <a:ext uri="{FF2B5EF4-FFF2-40B4-BE49-F238E27FC236}">
                <a16:creationId xmlns:a16="http://schemas.microsoft.com/office/drawing/2014/main" id="{49F256AE-7D34-2393-8CB6-861040F2BE79}"/>
              </a:ext>
            </a:extLst>
          </p:cNvPr>
          <p:cNvSpPr txBox="1"/>
          <p:nvPr/>
        </p:nvSpPr>
        <p:spPr>
          <a:xfrm>
            <a:off x="491521" y="562021"/>
            <a:ext cx="2743200" cy="3477875"/>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Route 612</a:t>
            </a:r>
          </a:p>
          <a:p>
            <a:pPr marL="285750" indent="-285750">
              <a:buFont typeface="Arial"/>
              <a:buChar char="•"/>
            </a:pPr>
            <a:r>
              <a:rPr lang="en-US" sz="1600">
                <a:cs typeface="Segoe UI"/>
              </a:rPr>
              <a:t>Rerouted to serve Ogden Station (replaces 601 trolley)</a:t>
            </a:r>
          </a:p>
          <a:p>
            <a:pPr marL="285750" indent="-285750">
              <a:buFont typeface="Arial"/>
              <a:buChar char="•"/>
            </a:pPr>
            <a:r>
              <a:rPr lang="en-US" sz="1600">
                <a:cs typeface="Segoe UI"/>
              </a:rPr>
              <a:t>Extended to serve Pleasant View Station</a:t>
            </a:r>
          </a:p>
          <a:p>
            <a:pPr marL="285750" indent="-285750">
              <a:buFont typeface="Arial"/>
              <a:buChar char="•"/>
            </a:pPr>
            <a:r>
              <a:rPr lang="en-US" sz="1600">
                <a:cs typeface="Segoe UI"/>
              </a:rPr>
              <a:t>North Ogden loop replaced by UTA On Demand</a:t>
            </a:r>
          </a:p>
          <a:p>
            <a:pPr marL="285750" indent="-285750">
              <a:buFont typeface="Arial"/>
              <a:buChar char="•"/>
            </a:pPr>
            <a:r>
              <a:rPr lang="en-US" sz="1600">
                <a:cs typeface="Segoe UI"/>
              </a:rPr>
              <a:t>Streamlined in Washington Terrace (portions replaced by route 610)</a:t>
            </a:r>
          </a:p>
        </p:txBody>
      </p:sp>
      <p:sp>
        <p:nvSpPr>
          <p:cNvPr id="9" name="TextBox 8">
            <a:extLst>
              <a:ext uri="{FF2B5EF4-FFF2-40B4-BE49-F238E27FC236}">
                <a16:creationId xmlns:a16="http://schemas.microsoft.com/office/drawing/2014/main" id="{D36CCFBC-0446-E213-4689-B1854F133C24}"/>
              </a:ext>
            </a:extLst>
          </p:cNvPr>
          <p:cNvSpPr txBox="1"/>
          <p:nvPr/>
        </p:nvSpPr>
        <p:spPr>
          <a:xfrm>
            <a:off x="5542305" y="3778286"/>
            <a:ext cx="757912"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Ogden  Station</a:t>
            </a:r>
            <a:endParaRPr lang="en-US"/>
          </a:p>
        </p:txBody>
      </p:sp>
      <p:sp>
        <p:nvSpPr>
          <p:cNvPr id="10" name="TextBox 9">
            <a:extLst>
              <a:ext uri="{FF2B5EF4-FFF2-40B4-BE49-F238E27FC236}">
                <a16:creationId xmlns:a16="http://schemas.microsoft.com/office/drawing/2014/main" id="{89C3D306-52A1-59BF-6B71-865A34F465E9}"/>
              </a:ext>
            </a:extLst>
          </p:cNvPr>
          <p:cNvSpPr txBox="1"/>
          <p:nvPr/>
        </p:nvSpPr>
        <p:spPr>
          <a:xfrm>
            <a:off x="4379010" y="1365923"/>
            <a:ext cx="1163295"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Pleasant View Station</a:t>
            </a:r>
            <a:endParaRPr lang="en-US"/>
          </a:p>
        </p:txBody>
      </p:sp>
    </p:spTree>
    <p:extLst>
      <p:ext uri="{BB962C8B-B14F-4D97-AF65-F5344CB8AC3E}">
        <p14:creationId xmlns:p14="http://schemas.microsoft.com/office/powerpoint/2010/main" val="1497158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C00F50E-A9A5-FD74-B85E-A6CE9CD8D78D}"/>
              </a:ext>
            </a:extLst>
          </p:cNvPr>
          <p:cNvPicPr>
            <a:picLocks noGrp="1" noChangeAspect="1"/>
          </p:cNvPicPr>
          <p:nvPr>
            <p:ph sz="half" idx="1"/>
          </p:nvPr>
        </p:nvPicPr>
        <p:blipFill>
          <a:blip r:embed="rId2"/>
          <a:stretch>
            <a:fillRect/>
          </a:stretch>
        </p:blipFill>
        <p:spPr>
          <a:xfrm>
            <a:off x="902070" y="1465644"/>
            <a:ext cx="5181600" cy="3727691"/>
          </a:xfrm>
        </p:spPr>
      </p:pic>
      <p:pic>
        <p:nvPicPr>
          <p:cNvPr id="9" name="Content Placeholder 8">
            <a:extLst>
              <a:ext uri="{FF2B5EF4-FFF2-40B4-BE49-F238E27FC236}">
                <a16:creationId xmlns:a16="http://schemas.microsoft.com/office/drawing/2014/main" id="{7B0F8F71-F900-308E-DD3B-C00210277AA3}"/>
              </a:ext>
            </a:extLst>
          </p:cNvPr>
          <p:cNvPicPr>
            <a:picLocks noGrp="1" noChangeAspect="1"/>
          </p:cNvPicPr>
          <p:nvPr>
            <p:ph sz="half" idx="2"/>
          </p:nvPr>
        </p:nvPicPr>
        <p:blipFill>
          <a:blip r:embed="rId3"/>
          <a:stretch>
            <a:fillRect/>
          </a:stretch>
        </p:blipFill>
        <p:spPr>
          <a:xfrm>
            <a:off x="6299940" y="1153821"/>
            <a:ext cx="5053860" cy="4351338"/>
          </a:xfrm>
        </p:spPr>
      </p:pic>
      <p:sp>
        <p:nvSpPr>
          <p:cNvPr id="5" name="Slide Number Placeholder 4">
            <a:extLst>
              <a:ext uri="{FF2B5EF4-FFF2-40B4-BE49-F238E27FC236}">
                <a16:creationId xmlns:a16="http://schemas.microsoft.com/office/drawing/2014/main" id="{97C51622-A6DD-DB7B-3DB4-7A1CC2DF2EFC}"/>
              </a:ext>
            </a:extLst>
          </p:cNvPr>
          <p:cNvSpPr>
            <a:spLocks noGrp="1"/>
          </p:cNvSpPr>
          <p:nvPr>
            <p:ph type="sldNum" sz="quarter" idx="12"/>
          </p:nvPr>
        </p:nvSpPr>
        <p:spPr/>
        <p:txBody>
          <a:bodyPr/>
          <a:lstStyle/>
          <a:p>
            <a:fld id="{7443972A-68F0-4EEE-8D44-8247859870C0}" type="slidenum">
              <a:rPr lang="en-US" smtClean="0"/>
              <a:pPr/>
              <a:t>36</a:t>
            </a:fld>
            <a:endParaRPr lang="en-US"/>
          </a:p>
        </p:txBody>
      </p:sp>
      <p:sp>
        <p:nvSpPr>
          <p:cNvPr id="10" name="TextBox 9">
            <a:extLst>
              <a:ext uri="{FF2B5EF4-FFF2-40B4-BE49-F238E27FC236}">
                <a16:creationId xmlns:a16="http://schemas.microsoft.com/office/drawing/2014/main" id="{A25913C0-FBEE-975A-C86D-0C6519A0E4DE}"/>
              </a:ext>
            </a:extLst>
          </p:cNvPr>
          <p:cNvSpPr txBox="1"/>
          <p:nvPr/>
        </p:nvSpPr>
        <p:spPr>
          <a:xfrm>
            <a:off x="343351" y="4636009"/>
            <a:ext cx="1613466" cy="369332"/>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cs typeface="Segoe UI"/>
              </a:rPr>
              <a:t>North Weber</a:t>
            </a:r>
            <a:endParaRPr lang="en-US">
              <a:cs typeface="Segoe UI"/>
            </a:endParaRPr>
          </a:p>
        </p:txBody>
      </p:sp>
      <p:sp>
        <p:nvSpPr>
          <p:cNvPr id="11" name="TextBox 10">
            <a:extLst>
              <a:ext uri="{FF2B5EF4-FFF2-40B4-BE49-F238E27FC236}">
                <a16:creationId xmlns:a16="http://schemas.microsoft.com/office/drawing/2014/main" id="{40D99D65-194E-682D-5025-5295CB657258}"/>
              </a:ext>
            </a:extLst>
          </p:cNvPr>
          <p:cNvSpPr txBox="1"/>
          <p:nvPr/>
        </p:nvSpPr>
        <p:spPr>
          <a:xfrm>
            <a:off x="8610600" y="2237233"/>
            <a:ext cx="1613466" cy="646331"/>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a:cs typeface="Segoe UI"/>
              </a:rPr>
              <a:t>Washington Terrace</a:t>
            </a:r>
            <a:endParaRPr lang="en-US">
              <a:cs typeface="Segoe UI"/>
            </a:endParaRPr>
          </a:p>
        </p:txBody>
      </p:sp>
      <p:sp>
        <p:nvSpPr>
          <p:cNvPr id="12" name="TextBox 11">
            <a:extLst>
              <a:ext uri="{FF2B5EF4-FFF2-40B4-BE49-F238E27FC236}">
                <a16:creationId xmlns:a16="http://schemas.microsoft.com/office/drawing/2014/main" id="{7D89796C-1D41-0037-7915-F5138775CD19}"/>
              </a:ext>
            </a:extLst>
          </p:cNvPr>
          <p:cNvSpPr txBox="1"/>
          <p:nvPr/>
        </p:nvSpPr>
        <p:spPr>
          <a:xfrm>
            <a:off x="3492870" y="3672725"/>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2700 N</a:t>
            </a:r>
          </a:p>
        </p:txBody>
      </p:sp>
      <p:sp>
        <p:nvSpPr>
          <p:cNvPr id="13" name="TextBox 12">
            <a:extLst>
              <a:ext uri="{FF2B5EF4-FFF2-40B4-BE49-F238E27FC236}">
                <a16:creationId xmlns:a16="http://schemas.microsoft.com/office/drawing/2014/main" id="{E5F8059F-30AF-D76F-AAA8-8BAF44547E2F}"/>
              </a:ext>
            </a:extLst>
          </p:cNvPr>
          <p:cNvSpPr txBox="1"/>
          <p:nvPr/>
        </p:nvSpPr>
        <p:spPr>
          <a:xfrm>
            <a:off x="4544213" y="2948198"/>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3100 N</a:t>
            </a:r>
          </a:p>
        </p:txBody>
      </p:sp>
      <p:sp>
        <p:nvSpPr>
          <p:cNvPr id="14" name="TextBox 13">
            <a:extLst>
              <a:ext uri="{FF2B5EF4-FFF2-40B4-BE49-F238E27FC236}">
                <a16:creationId xmlns:a16="http://schemas.microsoft.com/office/drawing/2014/main" id="{62269EE5-7EAE-E07C-9819-CBF4593A5590}"/>
              </a:ext>
            </a:extLst>
          </p:cNvPr>
          <p:cNvSpPr txBox="1"/>
          <p:nvPr/>
        </p:nvSpPr>
        <p:spPr>
          <a:xfrm rot="16200000">
            <a:off x="4806341" y="3100598"/>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1050 E</a:t>
            </a:r>
          </a:p>
        </p:txBody>
      </p:sp>
      <p:sp>
        <p:nvSpPr>
          <p:cNvPr id="15" name="TextBox 14">
            <a:extLst>
              <a:ext uri="{FF2B5EF4-FFF2-40B4-BE49-F238E27FC236}">
                <a16:creationId xmlns:a16="http://schemas.microsoft.com/office/drawing/2014/main" id="{DAC3B947-B86B-41C0-63AB-8ABB04FEA199}"/>
              </a:ext>
            </a:extLst>
          </p:cNvPr>
          <p:cNvSpPr txBox="1"/>
          <p:nvPr/>
        </p:nvSpPr>
        <p:spPr>
          <a:xfrm rot="16200000">
            <a:off x="3715656" y="2600283"/>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450 E</a:t>
            </a:r>
          </a:p>
        </p:txBody>
      </p:sp>
      <p:sp>
        <p:nvSpPr>
          <p:cNvPr id="16" name="TextBox 15">
            <a:extLst>
              <a:ext uri="{FF2B5EF4-FFF2-40B4-BE49-F238E27FC236}">
                <a16:creationId xmlns:a16="http://schemas.microsoft.com/office/drawing/2014/main" id="{9CB16B5F-2695-CEC6-5857-C748FB51C346}"/>
              </a:ext>
            </a:extLst>
          </p:cNvPr>
          <p:cNvSpPr txBox="1"/>
          <p:nvPr/>
        </p:nvSpPr>
        <p:spPr>
          <a:xfrm rot="16200000">
            <a:off x="3502153" y="4399757"/>
            <a:ext cx="12078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Washington Blvd</a:t>
            </a:r>
          </a:p>
        </p:txBody>
      </p:sp>
      <p:sp>
        <p:nvSpPr>
          <p:cNvPr id="17" name="TextBox 16">
            <a:extLst>
              <a:ext uri="{FF2B5EF4-FFF2-40B4-BE49-F238E27FC236}">
                <a16:creationId xmlns:a16="http://schemas.microsoft.com/office/drawing/2014/main" id="{30A7993B-3FD5-2EC4-9F3D-DE15CD482BD4}"/>
              </a:ext>
            </a:extLst>
          </p:cNvPr>
          <p:cNvSpPr txBox="1"/>
          <p:nvPr/>
        </p:nvSpPr>
        <p:spPr>
          <a:xfrm>
            <a:off x="7071005" y="1607078"/>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Navy Way</a:t>
            </a:r>
          </a:p>
        </p:txBody>
      </p:sp>
      <p:sp>
        <p:nvSpPr>
          <p:cNvPr id="18" name="TextBox 17">
            <a:extLst>
              <a:ext uri="{FF2B5EF4-FFF2-40B4-BE49-F238E27FC236}">
                <a16:creationId xmlns:a16="http://schemas.microsoft.com/office/drawing/2014/main" id="{98343B9F-95C4-B5A4-17D7-090342C2B820}"/>
              </a:ext>
            </a:extLst>
          </p:cNvPr>
          <p:cNvSpPr txBox="1"/>
          <p:nvPr/>
        </p:nvSpPr>
        <p:spPr>
          <a:xfrm>
            <a:off x="6690914" y="2560398"/>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5000 S</a:t>
            </a:r>
          </a:p>
        </p:txBody>
      </p:sp>
      <p:sp>
        <p:nvSpPr>
          <p:cNvPr id="19" name="TextBox 18">
            <a:extLst>
              <a:ext uri="{FF2B5EF4-FFF2-40B4-BE49-F238E27FC236}">
                <a16:creationId xmlns:a16="http://schemas.microsoft.com/office/drawing/2014/main" id="{2203D485-672B-6FE7-5FC0-90F01BB3F72E}"/>
              </a:ext>
            </a:extLst>
          </p:cNvPr>
          <p:cNvSpPr txBox="1"/>
          <p:nvPr/>
        </p:nvSpPr>
        <p:spPr>
          <a:xfrm rot="16200000">
            <a:off x="6093191" y="1534540"/>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300 W</a:t>
            </a:r>
          </a:p>
        </p:txBody>
      </p:sp>
      <p:sp>
        <p:nvSpPr>
          <p:cNvPr id="20" name="TextBox 19">
            <a:extLst>
              <a:ext uri="{FF2B5EF4-FFF2-40B4-BE49-F238E27FC236}">
                <a16:creationId xmlns:a16="http://schemas.microsoft.com/office/drawing/2014/main" id="{7FC2A47F-0C04-24BC-BA0A-4AACD2FC4293}"/>
              </a:ext>
            </a:extLst>
          </p:cNvPr>
          <p:cNvSpPr txBox="1"/>
          <p:nvPr/>
        </p:nvSpPr>
        <p:spPr>
          <a:xfrm rot="16200000">
            <a:off x="8156701" y="3876547"/>
            <a:ext cx="13403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Adams Ave Pkwy</a:t>
            </a:r>
          </a:p>
        </p:txBody>
      </p:sp>
      <p:sp>
        <p:nvSpPr>
          <p:cNvPr id="21" name="TextBox 20">
            <a:extLst>
              <a:ext uri="{FF2B5EF4-FFF2-40B4-BE49-F238E27FC236}">
                <a16:creationId xmlns:a16="http://schemas.microsoft.com/office/drawing/2014/main" id="{7B388944-C7D8-8F75-6976-F5897B853AB6}"/>
              </a:ext>
            </a:extLst>
          </p:cNvPr>
          <p:cNvSpPr txBox="1"/>
          <p:nvPr/>
        </p:nvSpPr>
        <p:spPr>
          <a:xfrm>
            <a:off x="1095464" y="3067879"/>
            <a:ext cx="1229580"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Pleasant View Station</a:t>
            </a:r>
            <a:endParaRPr lang="en-US"/>
          </a:p>
        </p:txBody>
      </p:sp>
    </p:spTree>
    <p:extLst>
      <p:ext uri="{BB962C8B-B14F-4D97-AF65-F5344CB8AC3E}">
        <p14:creationId xmlns:p14="http://schemas.microsoft.com/office/powerpoint/2010/main" val="3503248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map with green lines&#10;&#10;Description automatically generated">
            <a:extLst>
              <a:ext uri="{FF2B5EF4-FFF2-40B4-BE49-F238E27FC236}">
                <a16:creationId xmlns:a16="http://schemas.microsoft.com/office/drawing/2014/main" id="{F9451411-73D0-94E5-5CFA-B5503905938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55411" y="615821"/>
            <a:ext cx="8481178" cy="5170086"/>
          </a:xfrm>
        </p:spPr>
      </p:pic>
      <p:sp>
        <p:nvSpPr>
          <p:cNvPr id="5" name="Slide Number Placeholder 4">
            <a:extLst>
              <a:ext uri="{FF2B5EF4-FFF2-40B4-BE49-F238E27FC236}">
                <a16:creationId xmlns:a16="http://schemas.microsoft.com/office/drawing/2014/main" id="{35659C98-B87A-7C9E-277F-D0AAD4C24E00}"/>
              </a:ext>
            </a:extLst>
          </p:cNvPr>
          <p:cNvSpPr>
            <a:spLocks noGrp="1"/>
          </p:cNvSpPr>
          <p:nvPr>
            <p:ph type="sldNum" sz="quarter" idx="12"/>
          </p:nvPr>
        </p:nvSpPr>
        <p:spPr/>
        <p:txBody>
          <a:bodyPr/>
          <a:lstStyle/>
          <a:p>
            <a:fld id="{7443972A-68F0-4EEE-8D44-8247859870C0}" type="slidenum">
              <a:rPr lang="en-US" smtClean="0"/>
              <a:pPr/>
              <a:t>37</a:t>
            </a:fld>
            <a:endParaRPr lang="en-US"/>
          </a:p>
        </p:txBody>
      </p:sp>
      <p:sp>
        <p:nvSpPr>
          <p:cNvPr id="8" name="TextBox 7">
            <a:extLst>
              <a:ext uri="{FF2B5EF4-FFF2-40B4-BE49-F238E27FC236}">
                <a16:creationId xmlns:a16="http://schemas.microsoft.com/office/drawing/2014/main" id="{4E10D634-B6D8-A03D-6E8E-19AC15A2D514}"/>
              </a:ext>
            </a:extLst>
          </p:cNvPr>
          <p:cNvSpPr txBox="1"/>
          <p:nvPr/>
        </p:nvSpPr>
        <p:spPr>
          <a:xfrm>
            <a:off x="7037832" y="2782669"/>
            <a:ext cx="1347216" cy="646331"/>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a:cs typeface="Segoe UI"/>
              </a:rPr>
              <a:t>Downtown Ogden</a:t>
            </a:r>
            <a:endParaRPr lang="en-US">
              <a:cs typeface="Segoe UI"/>
            </a:endParaRPr>
          </a:p>
        </p:txBody>
      </p:sp>
    </p:spTree>
    <p:extLst>
      <p:ext uri="{BB962C8B-B14F-4D97-AF65-F5344CB8AC3E}">
        <p14:creationId xmlns:p14="http://schemas.microsoft.com/office/powerpoint/2010/main" val="3144273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61CDB17-603C-FF9A-0CD4-D4CA103CD948}"/>
              </a:ext>
            </a:extLst>
          </p:cNvPr>
          <p:cNvSpPr>
            <a:spLocks noGrp="1"/>
          </p:cNvSpPr>
          <p:nvPr>
            <p:ph type="sldNum" sz="quarter" idx="12"/>
          </p:nvPr>
        </p:nvSpPr>
        <p:spPr/>
        <p:txBody>
          <a:bodyPr/>
          <a:lstStyle/>
          <a:p>
            <a:fld id="{7443972A-68F0-4EEE-8D44-8247859870C0}" type="slidenum">
              <a:rPr lang="en-US" smtClean="0"/>
              <a:pPr/>
              <a:t>38</a:t>
            </a:fld>
            <a:endParaRPr lang="en-US"/>
          </a:p>
        </p:txBody>
      </p:sp>
      <p:pic>
        <p:nvPicPr>
          <p:cNvPr id="7" name="Picture 6" descr="A map of a city&#10;&#10;Description automatically generated">
            <a:extLst>
              <a:ext uri="{FF2B5EF4-FFF2-40B4-BE49-F238E27FC236}">
                <a16:creationId xmlns:a16="http://schemas.microsoft.com/office/drawing/2014/main" id="{54C100CA-47DB-F46D-4724-A4A08F3C3B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0"/>
            <a:ext cx="11250083" cy="6858000"/>
          </a:xfrm>
          <a:prstGeom prst="rect">
            <a:avLst/>
          </a:prstGeom>
        </p:spPr>
      </p:pic>
      <p:sp>
        <p:nvSpPr>
          <p:cNvPr id="8" name="TextBox 7">
            <a:extLst>
              <a:ext uri="{FF2B5EF4-FFF2-40B4-BE49-F238E27FC236}">
                <a16:creationId xmlns:a16="http://schemas.microsoft.com/office/drawing/2014/main" id="{7E7E8A83-A493-8934-8A36-3BDA1E3985CE}"/>
              </a:ext>
            </a:extLst>
          </p:cNvPr>
          <p:cNvSpPr txBox="1"/>
          <p:nvPr/>
        </p:nvSpPr>
        <p:spPr>
          <a:xfrm>
            <a:off x="6630441" y="6198255"/>
            <a:ext cx="757912"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Ogden  Station</a:t>
            </a:r>
            <a:endParaRPr lang="en-US"/>
          </a:p>
        </p:txBody>
      </p:sp>
      <p:sp>
        <p:nvSpPr>
          <p:cNvPr id="9" name="TextBox 8">
            <a:extLst>
              <a:ext uri="{FF2B5EF4-FFF2-40B4-BE49-F238E27FC236}">
                <a16:creationId xmlns:a16="http://schemas.microsoft.com/office/drawing/2014/main" id="{D6F94D1F-6453-7D53-72BE-680DF849F4A2}"/>
              </a:ext>
            </a:extLst>
          </p:cNvPr>
          <p:cNvSpPr txBox="1"/>
          <p:nvPr/>
        </p:nvSpPr>
        <p:spPr>
          <a:xfrm>
            <a:off x="4828032" y="4759599"/>
            <a:ext cx="1167385"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Pleasant View Station</a:t>
            </a:r>
            <a:endParaRPr lang="en-US"/>
          </a:p>
        </p:txBody>
      </p:sp>
      <p:sp>
        <p:nvSpPr>
          <p:cNvPr id="10" name="TextBox 9">
            <a:extLst>
              <a:ext uri="{FF2B5EF4-FFF2-40B4-BE49-F238E27FC236}">
                <a16:creationId xmlns:a16="http://schemas.microsoft.com/office/drawing/2014/main" id="{17487DD4-C3E9-204F-4B6E-1A1A814181E4}"/>
              </a:ext>
            </a:extLst>
          </p:cNvPr>
          <p:cNvSpPr txBox="1"/>
          <p:nvPr/>
        </p:nvSpPr>
        <p:spPr>
          <a:xfrm>
            <a:off x="491521" y="562021"/>
            <a:ext cx="2743200" cy="2246769"/>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Route 630</a:t>
            </a:r>
          </a:p>
          <a:p>
            <a:pPr marL="285750" indent="-285750">
              <a:buFont typeface="Arial"/>
              <a:buChar char="•"/>
            </a:pPr>
            <a:r>
              <a:rPr lang="en-US" sz="1600">
                <a:cs typeface="Segoe UI"/>
              </a:rPr>
              <a:t>Streamlined in Brigham City (replaced by on-demand service)</a:t>
            </a:r>
          </a:p>
          <a:p>
            <a:pPr marL="285750" indent="-285750">
              <a:buFont typeface="Arial"/>
              <a:buChar char="•"/>
            </a:pPr>
            <a:r>
              <a:rPr lang="en-US" sz="1600">
                <a:cs typeface="Segoe UI"/>
              </a:rPr>
              <a:t>Service increased to 30-min on weekdays</a:t>
            </a:r>
          </a:p>
          <a:p>
            <a:pPr marL="285750" indent="-285750">
              <a:buFont typeface="Arial"/>
              <a:buChar char="•"/>
            </a:pPr>
            <a:r>
              <a:rPr lang="en-US" sz="1600">
                <a:cs typeface="Segoe UI"/>
              </a:rPr>
              <a:t>Begin serving Pleasant View Station</a:t>
            </a:r>
          </a:p>
        </p:txBody>
      </p:sp>
    </p:spTree>
    <p:extLst>
      <p:ext uri="{BB962C8B-B14F-4D97-AF65-F5344CB8AC3E}">
        <p14:creationId xmlns:p14="http://schemas.microsoft.com/office/powerpoint/2010/main" val="2015578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A2C2FD6-23BE-696D-D2B0-3C9A0C525B36}"/>
              </a:ext>
            </a:extLst>
          </p:cNvPr>
          <p:cNvPicPr>
            <a:picLocks noGrp="1" noChangeAspect="1"/>
          </p:cNvPicPr>
          <p:nvPr>
            <p:ph sz="half" idx="1"/>
          </p:nvPr>
        </p:nvPicPr>
        <p:blipFill>
          <a:blip r:embed="rId2"/>
          <a:stretch>
            <a:fillRect/>
          </a:stretch>
        </p:blipFill>
        <p:spPr>
          <a:xfrm>
            <a:off x="1300119" y="1825625"/>
            <a:ext cx="4257761" cy="4351338"/>
          </a:xfrm>
        </p:spPr>
      </p:pic>
      <p:pic>
        <p:nvPicPr>
          <p:cNvPr id="9" name="Content Placeholder 8">
            <a:extLst>
              <a:ext uri="{FF2B5EF4-FFF2-40B4-BE49-F238E27FC236}">
                <a16:creationId xmlns:a16="http://schemas.microsoft.com/office/drawing/2014/main" id="{921CC825-7D4C-8CF6-5E4D-6448D87948DB}"/>
              </a:ext>
            </a:extLst>
          </p:cNvPr>
          <p:cNvPicPr>
            <a:picLocks noGrp="1" noChangeAspect="1"/>
          </p:cNvPicPr>
          <p:nvPr>
            <p:ph sz="half" idx="2"/>
          </p:nvPr>
        </p:nvPicPr>
        <p:blipFill>
          <a:blip r:embed="rId3"/>
          <a:stretch>
            <a:fillRect/>
          </a:stretch>
        </p:blipFill>
        <p:spPr>
          <a:xfrm>
            <a:off x="7210208" y="2429449"/>
            <a:ext cx="3105583" cy="3143689"/>
          </a:xfrm>
        </p:spPr>
      </p:pic>
      <p:sp>
        <p:nvSpPr>
          <p:cNvPr id="5" name="Slide Number Placeholder 4">
            <a:extLst>
              <a:ext uri="{FF2B5EF4-FFF2-40B4-BE49-F238E27FC236}">
                <a16:creationId xmlns:a16="http://schemas.microsoft.com/office/drawing/2014/main" id="{47F0E26F-63FE-5671-9E09-1B1E54294619}"/>
              </a:ext>
            </a:extLst>
          </p:cNvPr>
          <p:cNvSpPr>
            <a:spLocks noGrp="1"/>
          </p:cNvSpPr>
          <p:nvPr>
            <p:ph type="sldNum" sz="quarter" idx="12"/>
          </p:nvPr>
        </p:nvSpPr>
        <p:spPr/>
        <p:txBody>
          <a:bodyPr/>
          <a:lstStyle/>
          <a:p>
            <a:fld id="{7443972A-68F0-4EEE-8D44-8247859870C0}" type="slidenum">
              <a:rPr lang="en-US" smtClean="0"/>
              <a:pPr/>
              <a:t>39</a:t>
            </a:fld>
            <a:endParaRPr lang="en-US"/>
          </a:p>
        </p:txBody>
      </p:sp>
      <p:sp>
        <p:nvSpPr>
          <p:cNvPr id="10" name="TextBox 9">
            <a:extLst>
              <a:ext uri="{FF2B5EF4-FFF2-40B4-BE49-F238E27FC236}">
                <a16:creationId xmlns:a16="http://schemas.microsoft.com/office/drawing/2014/main" id="{035EF866-2B4D-6407-78D9-6BE68E6BE922}"/>
              </a:ext>
            </a:extLst>
          </p:cNvPr>
          <p:cNvSpPr txBox="1"/>
          <p:nvPr/>
        </p:nvSpPr>
        <p:spPr>
          <a:xfrm>
            <a:off x="3392423" y="2646446"/>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700 N</a:t>
            </a:r>
          </a:p>
        </p:txBody>
      </p:sp>
      <p:sp>
        <p:nvSpPr>
          <p:cNvPr id="12" name="TextBox 11">
            <a:extLst>
              <a:ext uri="{FF2B5EF4-FFF2-40B4-BE49-F238E27FC236}">
                <a16:creationId xmlns:a16="http://schemas.microsoft.com/office/drawing/2014/main" id="{3767C5FC-AFEF-AEE6-D110-46F34E033A1C}"/>
              </a:ext>
            </a:extLst>
          </p:cNvPr>
          <p:cNvSpPr txBox="1"/>
          <p:nvPr/>
        </p:nvSpPr>
        <p:spPr>
          <a:xfrm rot="17984100">
            <a:off x="2966336" y="4993406"/>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Medical Dr</a:t>
            </a:r>
          </a:p>
        </p:txBody>
      </p:sp>
      <p:sp>
        <p:nvSpPr>
          <p:cNvPr id="13" name="TextBox 12">
            <a:extLst>
              <a:ext uri="{FF2B5EF4-FFF2-40B4-BE49-F238E27FC236}">
                <a16:creationId xmlns:a16="http://schemas.microsoft.com/office/drawing/2014/main" id="{F1B5017A-FA69-2F18-CB7A-88A6CD268496}"/>
              </a:ext>
            </a:extLst>
          </p:cNvPr>
          <p:cNvSpPr txBox="1"/>
          <p:nvPr/>
        </p:nvSpPr>
        <p:spPr>
          <a:xfrm rot="16200000">
            <a:off x="2495600" y="4985234"/>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800 W</a:t>
            </a:r>
          </a:p>
        </p:txBody>
      </p:sp>
      <p:sp>
        <p:nvSpPr>
          <p:cNvPr id="14" name="TextBox 13">
            <a:extLst>
              <a:ext uri="{FF2B5EF4-FFF2-40B4-BE49-F238E27FC236}">
                <a16:creationId xmlns:a16="http://schemas.microsoft.com/office/drawing/2014/main" id="{54D1BC30-3CFB-D482-3F48-37763C22965A}"/>
              </a:ext>
            </a:extLst>
          </p:cNvPr>
          <p:cNvSpPr txBox="1"/>
          <p:nvPr/>
        </p:nvSpPr>
        <p:spPr>
          <a:xfrm>
            <a:off x="2963884" y="5003981"/>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950 S</a:t>
            </a:r>
          </a:p>
        </p:txBody>
      </p:sp>
      <p:sp>
        <p:nvSpPr>
          <p:cNvPr id="15" name="TextBox 14">
            <a:extLst>
              <a:ext uri="{FF2B5EF4-FFF2-40B4-BE49-F238E27FC236}">
                <a16:creationId xmlns:a16="http://schemas.microsoft.com/office/drawing/2014/main" id="{B229A583-33A9-25DA-E9ED-21547707F201}"/>
              </a:ext>
            </a:extLst>
          </p:cNvPr>
          <p:cNvSpPr txBox="1"/>
          <p:nvPr/>
        </p:nvSpPr>
        <p:spPr>
          <a:xfrm rot="16200000">
            <a:off x="2942548" y="5366693"/>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350 W</a:t>
            </a:r>
          </a:p>
        </p:txBody>
      </p:sp>
      <p:sp>
        <p:nvSpPr>
          <p:cNvPr id="16" name="TextBox 15">
            <a:extLst>
              <a:ext uri="{FF2B5EF4-FFF2-40B4-BE49-F238E27FC236}">
                <a16:creationId xmlns:a16="http://schemas.microsoft.com/office/drawing/2014/main" id="{783C03CA-E965-A8C1-276A-A8B3C58AB310}"/>
              </a:ext>
            </a:extLst>
          </p:cNvPr>
          <p:cNvSpPr txBox="1"/>
          <p:nvPr/>
        </p:nvSpPr>
        <p:spPr>
          <a:xfrm>
            <a:off x="2835354" y="5637716"/>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1200 S</a:t>
            </a:r>
          </a:p>
        </p:txBody>
      </p:sp>
      <p:sp>
        <p:nvSpPr>
          <p:cNvPr id="17" name="TextBox 16">
            <a:extLst>
              <a:ext uri="{FF2B5EF4-FFF2-40B4-BE49-F238E27FC236}">
                <a16:creationId xmlns:a16="http://schemas.microsoft.com/office/drawing/2014/main" id="{8F586A54-A01B-AFEF-E58F-D3AFF90E5BC6}"/>
              </a:ext>
            </a:extLst>
          </p:cNvPr>
          <p:cNvSpPr txBox="1"/>
          <p:nvPr/>
        </p:nvSpPr>
        <p:spPr>
          <a:xfrm>
            <a:off x="3724200" y="5379668"/>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1100 S</a:t>
            </a:r>
          </a:p>
        </p:txBody>
      </p:sp>
      <p:sp>
        <p:nvSpPr>
          <p:cNvPr id="18" name="TextBox 17">
            <a:extLst>
              <a:ext uri="{FF2B5EF4-FFF2-40B4-BE49-F238E27FC236}">
                <a16:creationId xmlns:a16="http://schemas.microsoft.com/office/drawing/2014/main" id="{2245A008-9E06-C467-881C-C25F7357C9C6}"/>
              </a:ext>
            </a:extLst>
          </p:cNvPr>
          <p:cNvSpPr txBox="1"/>
          <p:nvPr/>
        </p:nvSpPr>
        <p:spPr>
          <a:xfrm>
            <a:off x="7068312" y="3616599"/>
            <a:ext cx="1167385"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Pleasant View Station</a:t>
            </a:r>
            <a:endParaRPr lang="en-US"/>
          </a:p>
        </p:txBody>
      </p:sp>
      <p:sp>
        <p:nvSpPr>
          <p:cNvPr id="19" name="TextBox 18">
            <a:extLst>
              <a:ext uri="{FF2B5EF4-FFF2-40B4-BE49-F238E27FC236}">
                <a16:creationId xmlns:a16="http://schemas.microsoft.com/office/drawing/2014/main" id="{832815CE-C32F-F2B0-F752-05FB71E30AE0}"/>
              </a:ext>
            </a:extLst>
          </p:cNvPr>
          <p:cNvSpPr txBox="1"/>
          <p:nvPr/>
        </p:nvSpPr>
        <p:spPr>
          <a:xfrm rot="16200000">
            <a:off x="3188769" y="4102198"/>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Main St</a:t>
            </a:r>
          </a:p>
        </p:txBody>
      </p:sp>
    </p:spTree>
    <p:extLst>
      <p:ext uri="{BB962C8B-B14F-4D97-AF65-F5344CB8AC3E}">
        <p14:creationId xmlns:p14="http://schemas.microsoft.com/office/powerpoint/2010/main" val="968145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CDFA1-6CEF-6710-D9BB-533C5472CAE1}"/>
              </a:ext>
            </a:extLst>
          </p:cNvPr>
          <p:cNvSpPr>
            <a:spLocks noGrp="1"/>
          </p:cNvSpPr>
          <p:nvPr>
            <p:ph type="title"/>
          </p:nvPr>
        </p:nvSpPr>
        <p:spPr/>
        <p:txBody>
          <a:bodyPr/>
          <a:lstStyle/>
          <a:p>
            <a:r>
              <a:rPr lang="en-US"/>
              <a:t>Five-Year Service Plan </a:t>
            </a:r>
            <a:r>
              <a:rPr lang="en-US">
                <a:sym typeface="Wingdings" panose="05000000000000000000" pitchFamily="2" charset="2"/>
              </a:rPr>
              <a:t> </a:t>
            </a:r>
            <a:r>
              <a:rPr lang="en-US"/>
              <a:t>Change Day </a:t>
            </a:r>
          </a:p>
        </p:txBody>
      </p:sp>
      <p:pic>
        <p:nvPicPr>
          <p:cNvPr id="4" name="Picture 3">
            <a:extLst>
              <a:ext uri="{FF2B5EF4-FFF2-40B4-BE49-F238E27FC236}">
                <a16:creationId xmlns:a16="http://schemas.microsoft.com/office/drawing/2014/main" id="{28ABF370-CBF9-31CD-E13B-046836051A01}"/>
              </a:ext>
            </a:extLst>
          </p:cNvPr>
          <p:cNvPicPr>
            <a:picLocks noChangeAspect="1"/>
          </p:cNvPicPr>
          <p:nvPr/>
        </p:nvPicPr>
        <p:blipFill>
          <a:blip r:embed="rId2"/>
          <a:stretch>
            <a:fillRect/>
          </a:stretch>
        </p:blipFill>
        <p:spPr>
          <a:xfrm>
            <a:off x="1020974" y="1811533"/>
            <a:ext cx="10787050" cy="3584645"/>
          </a:xfrm>
          <a:prstGeom prst="rect">
            <a:avLst/>
          </a:prstGeom>
        </p:spPr>
      </p:pic>
      <p:sp>
        <p:nvSpPr>
          <p:cNvPr id="5" name="Rectangle 4">
            <a:extLst>
              <a:ext uri="{FF2B5EF4-FFF2-40B4-BE49-F238E27FC236}">
                <a16:creationId xmlns:a16="http://schemas.microsoft.com/office/drawing/2014/main" id="{F3394498-2F96-2491-4ACD-2FDCA2F99290}"/>
              </a:ext>
            </a:extLst>
          </p:cNvPr>
          <p:cNvSpPr/>
          <p:nvPr/>
        </p:nvSpPr>
        <p:spPr>
          <a:xfrm>
            <a:off x="1020974" y="2434974"/>
            <a:ext cx="4372960" cy="2887039"/>
          </a:xfrm>
          <a:prstGeom prst="rect">
            <a:avLst/>
          </a:prstGeom>
          <a:no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236ECF2-38CE-CA24-CC5B-5C06D4C3A84C}"/>
              </a:ext>
            </a:extLst>
          </p:cNvPr>
          <p:cNvSpPr/>
          <p:nvPr/>
        </p:nvSpPr>
        <p:spPr>
          <a:xfrm>
            <a:off x="5393934" y="2434974"/>
            <a:ext cx="6375990" cy="2887039"/>
          </a:xfrm>
          <a:prstGeom prst="rect">
            <a:avLst/>
          </a:prstGeom>
          <a:solidFill>
            <a:schemeClr val="accent1">
              <a:alpha val="5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265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map of a city&#10;&#10;Description automatically generated">
            <a:extLst>
              <a:ext uri="{FF2B5EF4-FFF2-40B4-BE49-F238E27FC236}">
                <a16:creationId xmlns:a16="http://schemas.microsoft.com/office/drawing/2014/main" id="{8221FE68-810D-1A46-4FED-1E29EE67EE3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70957" y="0"/>
            <a:ext cx="11250086" cy="6858000"/>
          </a:xfrm>
        </p:spPr>
      </p:pic>
      <p:sp>
        <p:nvSpPr>
          <p:cNvPr id="5" name="Slide Number Placeholder 4">
            <a:extLst>
              <a:ext uri="{FF2B5EF4-FFF2-40B4-BE49-F238E27FC236}">
                <a16:creationId xmlns:a16="http://schemas.microsoft.com/office/drawing/2014/main" id="{7ACC587F-D81B-69BB-E2B2-8AFC5026F494}"/>
              </a:ext>
            </a:extLst>
          </p:cNvPr>
          <p:cNvSpPr>
            <a:spLocks noGrp="1"/>
          </p:cNvSpPr>
          <p:nvPr>
            <p:ph type="sldNum" sz="quarter" idx="12"/>
          </p:nvPr>
        </p:nvSpPr>
        <p:spPr/>
        <p:txBody>
          <a:bodyPr/>
          <a:lstStyle/>
          <a:p>
            <a:fld id="{7443972A-68F0-4EEE-8D44-8247859870C0}" type="slidenum">
              <a:rPr lang="en-US" smtClean="0"/>
              <a:pPr/>
              <a:t>40</a:t>
            </a:fld>
            <a:endParaRPr lang="en-US"/>
          </a:p>
        </p:txBody>
      </p:sp>
      <p:sp>
        <p:nvSpPr>
          <p:cNvPr id="8" name="TextBox 7">
            <a:extLst>
              <a:ext uri="{FF2B5EF4-FFF2-40B4-BE49-F238E27FC236}">
                <a16:creationId xmlns:a16="http://schemas.microsoft.com/office/drawing/2014/main" id="{447DA206-8341-A636-82DB-17487CE2E324}"/>
              </a:ext>
            </a:extLst>
          </p:cNvPr>
          <p:cNvSpPr txBox="1"/>
          <p:nvPr/>
        </p:nvSpPr>
        <p:spPr>
          <a:xfrm>
            <a:off x="491521" y="562021"/>
            <a:ext cx="2743200" cy="1754326"/>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Route 640</a:t>
            </a:r>
          </a:p>
          <a:p>
            <a:pPr marL="285750" indent="-285750">
              <a:buFont typeface="Arial"/>
              <a:buChar char="•"/>
            </a:pPr>
            <a:r>
              <a:rPr lang="en-US" sz="1600">
                <a:cs typeface="Segoe UI"/>
              </a:rPr>
              <a:t>Shortened to Roy Station (replaced by route 645)</a:t>
            </a:r>
          </a:p>
          <a:p>
            <a:pPr marL="285750" indent="-285750">
              <a:buFont typeface="Arial"/>
              <a:buChar char="•"/>
            </a:pPr>
            <a:r>
              <a:rPr lang="en-US" sz="1600">
                <a:cs typeface="Segoe UI"/>
              </a:rPr>
              <a:t>Extended to Layton Station (replaces route 628)</a:t>
            </a:r>
          </a:p>
        </p:txBody>
      </p:sp>
      <p:sp>
        <p:nvSpPr>
          <p:cNvPr id="9" name="TextBox 8">
            <a:extLst>
              <a:ext uri="{FF2B5EF4-FFF2-40B4-BE49-F238E27FC236}">
                <a16:creationId xmlns:a16="http://schemas.microsoft.com/office/drawing/2014/main" id="{958D5624-D994-1D15-8426-1C1E7FED37D4}"/>
              </a:ext>
            </a:extLst>
          </p:cNvPr>
          <p:cNvSpPr txBox="1"/>
          <p:nvPr/>
        </p:nvSpPr>
        <p:spPr>
          <a:xfrm>
            <a:off x="8163772" y="384046"/>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Edvalson St</a:t>
            </a:r>
          </a:p>
        </p:txBody>
      </p:sp>
      <p:sp>
        <p:nvSpPr>
          <p:cNvPr id="10" name="TextBox 9">
            <a:extLst>
              <a:ext uri="{FF2B5EF4-FFF2-40B4-BE49-F238E27FC236}">
                <a16:creationId xmlns:a16="http://schemas.microsoft.com/office/drawing/2014/main" id="{CD365D73-182B-C882-D6A9-2DA2397E02BE}"/>
              </a:ext>
            </a:extLst>
          </p:cNvPr>
          <p:cNvSpPr txBox="1"/>
          <p:nvPr/>
        </p:nvSpPr>
        <p:spPr>
          <a:xfrm>
            <a:off x="7495145" y="288367"/>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36th St</a:t>
            </a:r>
          </a:p>
        </p:txBody>
      </p:sp>
      <p:sp>
        <p:nvSpPr>
          <p:cNvPr id="11" name="TextBox 10">
            <a:extLst>
              <a:ext uri="{FF2B5EF4-FFF2-40B4-BE49-F238E27FC236}">
                <a16:creationId xmlns:a16="http://schemas.microsoft.com/office/drawing/2014/main" id="{B8E6CB1A-9A97-4ABD-C6DA-AE0A0A89CEB1}"/>
              </a:ext>
            </a:extLst>
          </p:cNvPr>
          <p:cNvSpPr txBox="1"/>
          <p:nvPr/>
        </p:nvSpPr>
        <p:spPr>
          <a:xfrm rot="16200000">
            <a:off x="6570819" y="75007"/>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Wall Ave</a:t>
            </a:r>
          </a:p>
        </p:txBody>
      </p:sp>
      <p:sp>
        <p:nvSpPr>
          <p:cNvPr id="12" name="TextBox 11">
            <a:extLst>
              <a:ext uri="{FF2B5EF4-FFF2-40B4-BE49-F238E27FC236}">
                <a16:creationId xmlns:a16="http://schemas.microsoft.com/office/drawing/2014/main" id="{56958AB1-15F7-A1F7-0A64-7CCBCC72B21A}"/>
              </a:ext>
            </a:extLst>
          </p:cNvPr>
          <p:cNvSpPr txBox="1"/>
          <p:nvPr/>
        </p:nvSpPr>
        <p:spPr>
          <a:xfrm rot="18477789">
            <a:off x="6511045" y="892769"/>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Riverdale Rd</a:t>
            </a:r>
          </a:p>
        </p:txBody>
      </p:sp>
      <p:sp>
        <p:nvSpPr>
          <p:cNvPr id="13" name="TextBox 12">
            <a:extLst>
              <a:ext uri="{FF2B5EF4-FFF2-40B4-BE49-F238E27FC236}">
                <a16:creationId xmlns:a16="http://schemas.microsoft.com/office/drawing/2014/main" id="{CCD781F4-4FAE-6CA7-3E64-20E03D51CDBE}"/>
              </a:ext>
            </a:extLst>
          </p:cNvPr>
          <p:cNvSpPr txBox="1"/>
          <p:nvPr/>
        </p:nvSpPr>
        <p:spPr>
          <a:xfrm>
            <a:off x="6021621" y="842993"/>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4400 S</a:t>
            </a:r>
          </a:p>
        </p:txBody>
      </p:sp>
      <p:sp>
        <p:nvSpPr>
          <p:cNvPr id="14" name="TextBox 13">
            <a:extLst>
              <a:ext uri="{FF2B5EF4-FFF2-40B4-BE49-F238E27FC236}">
                <a16:creationId xmlns:a16="http://schemas.microsoft.com/office/drawing/2014/main" id="{A44227E5-0888-6F78-9F55-0E3DC533F6ED}"/>
              </a:ext>
            </a:extLst>
          </p:cNvPr>
          <p:cNvSpPr txBox="1"/>
          <p:nvPr/>
        </p:nvSpPr>
        <p:spPr>
          <a:xfrm rot="16200000">
            <a:off x="6195689" y="468646"/>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700 W</a:t>
            </a:r>
          </a:p>
        </p:txBody>
      </p:sp>
      <p:sp>
        <p:nvSpPr>
          <p:cNvPr id="15" name="TextBox 14">
            <a:extLst>
              <a:ext uri="{FF2B5EF4-FFF2-40B4-BE49-F238E27FC236}">
                <a16:creationId xmlns:a16="http://schemas.microsoft.com/office/drawing/2014/main" id="{8ED5424B-C7EA-5835-9D42-A60FF48E8684}"/>
              </a:ext>
            </a:extLst>
          </p:cNvPr>
          <p:cNvSpPr txBox="1"/>
          <p:nvPr/>
        </p:nvSpPr>
        <p:spPr>
          <a:xfrm rot="16200000">
            <a:off x="5284859" y="852295"/>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1900 W</a:t>
            </a:r>
          </a:p>
        </p:txBody>
      </p:sp>
      <p:sp>
        <p:nvSpPr>
          <p:cNvPr id="16" name="TextBox 15">
            <a:extLst>
              <a:ext uri="{FF2B5EF4-FFF2-40B4-BE49-F238E27FC236}">
                <a16:creationId xmlns:a16="http://schemas.microsoft.com/office/drawing/2014/main" id="{9682DDE4-B94C-0C48-70A0-B39D396A3A8B}"/>
              </a:ext>
            </a:extLst>
          </p:cNvPr>
          <p:cNvSpPr txBox="1"/>
          <p:nvPr/>
        </p:nvSpPr>
        <p:spPr>
          <a:xfrm>
            <a:off x="5161748" y="1614219"/>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5600 S</a:t>
            </a:r>
          </a:p>
        </p:txBody>
      </p:sp>
      <p:sp>
        <p:nvSpPr>
          <p:cNvPr id="17" name="TextBox 16">
            <a:extLst>
              <a:ext uri="{FF2B5EF4-FFF2-40B4-BE49-F238E27FC236}">
                <a16:creationId xmlns:a16="http://schemas.microsoft.com/office/drawing/2014/main" id="{31922998-C3D7-8859-0456-0FDE3E0E8538}"/>
              </a:ext>
            </a:extLst>
          </p:cNvPr>
          <p:cNvSpPr txBox="1"/>
          <p:nvPr/>
        </p:nvSpPr>
        <p:spPr>
          <a:xfrm rot="16200000">
            <a:off x="4228866" y="2558801"/>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2000 W</a:t>
            </a:r>
          </a:p>
        </p:txBody>
      </p:sp>
      <p:sp>
        <p:nvSpPr>
          <p:cNvPr id="18" name="TextBox 17">
            <a:extLst>
              <a:ext uri="{FF2B5EF4-FFF2-40B4-BE49-F238E27FC236}">
                <a16:creationId xmlns:a16="http://schemas.microsoft.com/office/drawing/2014/main" id="{8C995BFF-3B3F-B360-9528-40251FFA145B}"/>
              </a:ext>
            </a:extLst>
          </p:cNvPr>
          <p:cNvSpPr txBox="1"/>
          <p:nvPr/>
        </p:nvSpPr>
        <p:spPr>
          <a:xfrm rot="16200000">
            <a:off x="4215753" y="1460406"/>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3500 W</a:t>
            </a:r>
          </a:p>
        </p:txBody>
      </p:sp>
      <p:sp>
        <p:nvSpPr>
          <p:cNvPr id="19" name="TextBox 18">
            <a:extLst>
              <a:ext uri="{FF2B5EF4-FFF2-40B4-BE49-F238E27FC236}">
                <a16:creationId xmlns:a16="http://schemas.microsoft.com/office/drawing/2014/main" id="{5EDD7066-D5FF-57EE-5914-A9B84424920B}"/>
              </a:ext>
            </a:extLst>
          </p:cNvPr>
          <p:cNvSpPr txBox="1"/>
          <p:nvPr/>
        </p:nvSpPr>
        <p:spPr>
          <a:xfrm>
            <a:off x="5284858" y="4457705"/>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Antelope Dr</a:t>
            </a:r>
          </a:p>
        </p:txBody>
      </p:sp>
      <p:sp>
        <p:nvSpPr>
          <p:cNvPr id="20" name="TextBox 19">
            <a:extLst>
              <a:ext uri="{FF2B5EF4-FFF2-40B4-BE49-F238E27FC236}">
                <a16:creationId xmlns:a16="http://schemas.microsoft.com/office/drawing/2014/main" id="{AC8FEA6F-145F-71EC-929D-C6B6F38BD551}"/>
              </a:ext>
            </a:extLst>
          </p:cNvPr>
          <p:cNvSpPr txBox="1"/>
          <p:nvPr/>
        </p:nvSpPr>
        <p:spPr>
          <a:xfrm rot="2971733">
            <a:off x="6106206" y="4236109"/>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Main St</a:t>
            </a:r>
          </a:p>
        </p:txBody>
      </p:sp>
      <p:sp>
        <p:nvSpPr>
          <p:cNvPr id="21" name="TextBox 20">
            <a:extLst>
              <a:ext uri="{FF2B5EF4-FFF2-40B4-BE49-F238E27FC236}">
                <a16:creationId xmlns:a16="http://schemas.microsoft.com/office/drawing/2014/main" id="{790AD39E-FC75-3DD6-1D5A-CCB287D2CAC1}"/>
              </a:ext>
            </a:extLst>
          </p:cNvPr>
          <p:cNvSpPr txBox="1"/>
          <p:nvPr/>
        </p:nvSpPr>
        <p:spPr>
          <a:xfrm>
            <a:off x="6955726" y="3746865"/>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700 S/Hwy 193</a:t>
            </a:r>
          </a:p>
        </p:txBody>
      </p:sp>
      <p:sp>
        <p:nvSpPr>
          <p:cNvPr id="22" name="TextBox 21">
            <a:extLst>
              <a:ext uri="{FF2B5EF4-FFF2-40B4-BE49-F238E27FC236}">
                <a16:creationId xmlns:a16="http://schemas.microsoft.com/office/drawing/2014/main" id="{1D4CE8EE-9EC2-0B80-3A0E-BABC801F96DB}"/>
              </a:ext>
            </a:extLst>
          </p:cNvPr>
          <p:cNvSpPr txBox="1"/>
          <p:nvPr/>
        </p:nvSpPr>
        <p:spPr>
          <a:xfrm rot="16200000">
            <a:off x="6907513" y="4172952"/>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Hill Field Rd</a:t>
            </a:r>
          </a:p>
        </p:txBody>
      </p:sp>
      <p:sp>
        <p:nvSpPr>
          <p:cNvPr id="23" name="TextBox 22">
            <a:extLst>
              <a:ext uri="{FF2B5EF4-FFF2-40B4-BE49-F238E27FC236}">
                <a16:creationId xmlns:a16="http://schemas.microsoft.com/office/drawing/2014/main" id="{BE6172A4-49F8-2BF6-F5E2-2DAE4FD88681}"/>
              </a:ext>
            </a:extLst>
          </p:cNvPr>
          <p:cNvSpPr txBox="1"/>
          <p:nvPr/>
        </p:nvSpPr>
        <p:spPr>
          <a:xfrm rot="21422941">
            <a:off x="6242599" y="4617392"/>
            <a:ext cx="125079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Midtown Crossing</a:t>
            </a:r>
          </a:p>
        </p:txBody>
      </p:sp>
      <p:sp>
        <p:nvSpPr>
          <p:cNvPr id="24" name="TextBox 23">
            <a:extLst>
              <a:ext uri="{FF2B5EF4-FFF2-40B4-BE49-F238E27FC236}">
                <a16:creationId xmlns:a16="http://schemas.microsoft.com/office/drawing/2014/main" id="{2630D66B-A402-3B00-FC06-D8121C5F918F}"/>
              </a:ext>
            </a:extLst>
          </p:cNvPr>
          <p:cNvSpPr txBox="1"/>
          <p:nvPr/>
        </p:nvSpPr>
        <p:spPr>
          <a:xfrm rot="16200000">
            <a:off x="6248396" y="5466839"/>
            <a:ext cx="125079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Angel St</a:t>
            </a:r>
          </a:p>
        </p:txBody>
      </p:sp>
      <p:sp>
        <p:nvSpPr>
          <p:cNvPr id="25" name="TextBox 24">
            <a:extLst>
              <a:ext uri="{FF2B5EF4-FFF2-40B4-BE49-F238E27FC236}">
                <a16:creationId xmlns:a16="http://schemas.microsoft.com/office/drawing/2014/main" id="{471854B5-06B8-2CB9-7AAA-9B5527C34FDF}"/>
              </a:ext>
            </a:extLst>
          </p:cNvPr>
          <p:cNvSpPr txBox="1"/>
          <p:nvPr/>
        </p:nvSpPr>
        <p:spPr>
          <a:xfrm rot="3475631">
            <a:off x="6181323" y="5189132"/>
            <a:ext cx="125079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Marshall Way</a:t>
            </a:r>
          </a:p>
        </p:txBody>
      </p:sp>
      <p:sp>
        <p:nvSpPr>
          <p:cNvPr id="26" name="TextBox 25">
            <a:extLst>
              <a:ext uri="{FF2B5EF4-FFF2-40B4-BE49-F238E27FC236}">
                <a16:creationId xmlns:a16="http://schemas.microsoft.com/office/drawing/2014/main" id="{FF65AA46-BFC5-E91A-6828-E46E628E93F8}"/>
              </a:ext>
            </a:extLst>
          </p:cNvPr>
          <p:cNvSpPr txBox="1"/>
          <p:nvPr/>
        </p:nvSpPr>
        <p:spPr>
          <a:xfrm rot="21022035">
            <a:off x="6880854" y="5065220"/>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Hill Field Rd</a:t>
            </a:r>
          </a:p>
        </p:txBody>
      </p:sp>
      <p:sp>
        <p:nvSpPr>
          <p:cNvPr id="27" name="TextBox 26">
            <a:extLst>
              <a:ext uri="{FF2B5EF4-FFF2-40B4-BE49-F238E27FC236}">
                <a16:creationId xmlns:a16="http://schemas.microsoft.com/office/drawing/2014/main" id="{9BA99BAA-1A8E-7950-F1CF-6D95423D6C03}"/>
              </a:ext>
            </a:extLst>
          </p:cNvPr>
          <p:cNvSpPr txBox="1"/>
          <p:nvPr/>
        </p:nvSpPr>
        <p:spPr>
          <a:xfrm rot="16200000">
            <a:off x="6461979" y="5219212"/>
            <a:ext cx="125079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Sugar St</a:t>
            </a:r>
          </a:p>
        </p:txBody>
      </p:sp>
      <p:sp>
        <p:nvSpPr>
          <p:cNvPr id="28" name="TextBox 27">
            <a:extLst>
              <a:ext uri="{FF2B5EF4-FFF2-40B4-BE49-F238E27FC236}">
                <a16:creationId xmlns:a16="http://schemas.microsoft.com/office/drawing/2014/main" id="{AE2494F1-AD7B-7BC8-5F1B-246572CCEBA2}"/>
              </a:ext>
            </a:extLst>
          </p:cNvPr>
          <p:cNvSpPr txBox="1"/>
          <p:nvPr/>
        </p:nvSpPr>
        <p:spPr>
          <a:xfrm>
            <a:off x="6283554" y="5455088"/>
            <a:ext cx="125079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Gentile St</a:t>
            </a:r>
          </a:p>
        </p:txBody>
      </p:sp>
      <p:sp>
        <p:nvSpPr>
          <p:cNvPr id="29" name="TextBox 28">
            <a:extLst>
              <a:ext uri="{FF2B5EF4-FFF2-40B4-BE49-F238E27FC236}">
                <a16:creationId xmlns:a16="http://schemas.microsoft.com/office/drawing/2014/main" id="{79B7804D-95BA-0BE8-4074-BD7CF36AE231}"/>
              </a:ext>
            </a:extLst>
          </p:cNvPr>
          <p:cNvSpPr txBox="1"/>
          <p:nvPr/>
        </p:nvSpPr>
        <p:spPr>
          <a:xfrm rot="20368695">
            <a:off x="7246597" y="5629572"/>
            <a:ext cx="125079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Layton Pkwy</a:t>
            </a:r>
          </a:p>
        </p:txBody>
      </p:sp>
      <p:sp>
        <p:nvSpPr>
          <p:cNvPr id="30" name="TextBox 29">
            <a:extLst>
              <a:ext uri="{FF2B5EF4-FFF2-40B4-BE49-F238E27FC236}">
                <a16:creationId xmlns:a16="http://schemas.microsoft.com/office/drawing/2014/main" id="{AB0956B3-D563-9272-299E-C1250A5D2FA9}"/>
              </a:ext>
            </a:extLst>
          </p:cNvPr>
          <p:cNvSpPr txBox="1"/>
          <p:nvPr/>
        </p:nvSpPr>
        <p:spPr>
          <a:xfrm>
            <a:off x="4393654" y="684071"/>
            <a:ext cx="1167385" cy="307777"/>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Roy Station</a:t>
            </a:r>
            <a:endParaRPr lang="en-US"/>
          </a:p>
        </p:txBody>
      </p:sp>
      <p:sp>
        <p:nvSpPr>
          <p:cNvPr id="31" name="TextBox 30">
            <a:extLst>
              <a:ext uri="{FF2B5EF4-FFF2-40B4-BE49-F238E27FC236}">
                <a16:creationId xmlns:a16="http://schemas.microsoft.com/office/drawing/2014/main" id="{1C7BA9F1-DF1F-B49D-258C-6B92212250B0}"/>
              </a:ext>
            </a:extLst>
          </p:cNvPr>
          <p:cNvSpPr txBox="1"/>
          <p:nvPr/>
        </p:nvSpPr>
        <p:spPr>
          <a:xfrm>
            <a:off x="5250236" y="3921487"/>
            <a:ext cx="961495"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Clearfield Station</a:t>
            </a:r>
            <a:endParaRPr lang="en-US"/>
          </a:p>
        </p:txBody>
      </p:sp>
      <p:sp>
        <p:nvSpPr>
          <p:cNvPr id="32" name="TextBox 31">
            <a:extLst>
              <a:ext uri="{FF2B5EF4-FFF2-40B4-BE49-F238E27FC236}">
                <a16:creationId xmlns:a16="http://schemas.microsoft.com/office/drawing/2014/main" id="{AFA995DE-B25D-BC1C-4DC9-A9A32E2D8A52}"/>
              </a:ext>
            </a:extLst>
          </p:cNvPr>
          <p:cNvSpPr txBox="1"/>
          <p:nvPr/>
        </p:nvSpPr>
        <p:spPr>
          <a:xfrm>
            <a:off x="7645499" y="5080712"/>
            <a:ext cx="748693"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Layton Station</a:t>
            </a:r>
            <a:endParaRPr lang="en-US"/>
          </a:p>
        </p:txBody>
      </p:sp>
    </p:spTree>
    <p:extLst>
      <p:ext uri="{BB962C8B-B14F-4D97-AF65-F5344CB8AC3E}">
        <p14:creationId xmlns:p14="http://schemas.microsoft.com/office/powerpoint/2010/main" val="143622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C1CA62F-ED57-8AC1-DFCC-CAEB8E08C74E}"/>
              </a:ext>
            </a:extLst>
          </p:cNvPr>
          <p:cNvSpPr>
            <a:spLocks noGrp="1"/>
          </p:cNvSpPr>
          <p:nvPr>
            <p:ph type="sldNum" sz="quarter" idx="12"/>
          </p:nvPr>
        </p:nvSpPr>
        <p:spPr/>
        <p:txBody>
          <a:bodyPr/>
          <a:lstStyle/>
          <a:p>
            <a:fld id="{7443972A-68F0-4EEE-8D44-8247859870C0}" type="slidenum">
              <a:rPr lang="en-US" smtClean="0"/>
              <a:pPr/>
              <a:t>41</a:t>
            </a:fld>
            <a:endParaRPr lang="en-US"/>
          </a:p>
        </p:txBody>
      </p:sp>
      <p:pic>
        <p:nvPicPr>
          <p:cNvPr id="7" name="Picture 6" descr="A map of a city&#10;&#10;Description automatically generated">
            <a:extLst>
              <a:ext uri="{FF2B5EF4-FFF2-40B4-BE49-F238E27FC236}">
                <a16:creationId xmlns:a16="http://schemas.microsoft.com/office/drawing/2014/main" id="{FB16FCA4-CF7B-E2FD-71F2-6A91604F2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862" y="2989"/>
            <a:ext cx="11245180" cy="6855011"/>
          </a:xfrm>
          <a:prstGeom prst="rect">
            <a:avLst/>
          </a:prstGeom>
        </p:spPr>
      </p:pic>
      <p:sp>
        <p:nvSpPr>
          <p:cNvPr id="8" name="TextBox 7">
            <a:extLst>
              <a:ext uri="{FF2B5EF4-FFF2-40B4-BE49-F238E27FC236}">
                <a16:creationId xmlns:a16="http://schemas.microsoft.com/office/drawing/2014/main" id="{C0C5744D-4E85-EAC1-52A0-74F40B27638F}"/>
              </a:ext>
            </a:extLst>
          </p:cNvPr>
          <p:cNvSpPr txBox="1"/>
          <p:nvPr/>
        </p:nvSpPr>
        <p:spPr>
          <a:xfrm>
            <a:off x="8437657" y="1797784"/>
            <a:ext cx="2743200" cy="2246769"/>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Route 645</a:t>
            </a:r>
          </a:p>
          <a:p>
            <a:pPr marL="285750" indent="-285750">
              <a:buFont typeface="Arial"/>
              <a:buChar char="•"/>
            </a:pPr>
            <a:r>
              <a:rPr lang="en-US" sz="1600">
                <a:cs typeface="Segoe UI"/>
              </a:rPr>
              <a:t>Weekday service increased to 30-min</a:t>
            </a:r>
          </a:p>
          <a:p>
            <a:pPr marL="285750" indent="-285750">
              <a:buFont typeface="Arial"/>
              <a:buChar char="•"/>
            </a:pPr>
            <a:r>
              <a:rPr lang="en-US" sz="1600">
                <a:cs typeface="Segoe UI"/>
              </a:rPr>
              <a:t>Extended to Roy Station (replaces route 640)</a:t>
            </a:r>
          </a:p>
          <a:p>
            <a:pPr marL="285750" indent="-285750">
              <a:buFont typeface="Arial"/>
              <a:buChar char="•"/>
            </a:pPr>
            <a:r>
              <a:rPr lang="en-US" sz="1600">
                <a:cs typeface="Segoe UI"/>
              </a:rPr>
              <a:t>Shortened to OTC (replaced by on-demand service)</a:t>
            </a:r>
          </a:p>
        </p:txBody>
      </p:sp>
      <p:sp>
        <p:nvSpPr>
          <p:cNvPr id="9" name="TextBox 8">
            <a:extLst>
              <a:ext uri="{FF2B5EF4-FFF2-40B4-BE49-F238E27FC236}">
                <a16:creationId xmlns:a16="http://schemas.microsoft.com/office/drawing/2014/main" id="{F4A5FEEB-5CF7-C2E1-4A39-F8F26BCF0B1A}"/>
              </a:ext>
            </a:extLst>
          </p:cNvPr>
          <p:cNvSpPr txBox="1"/>
          <p:nvPr/>
        </p:nvSpPr>
        <p:spPr>
          <a:xfrm>
            <a:off x="6096000" y="0"/>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1100 N</a:t>
            </a:r>
          </a:p>
        </p:txBody>
      </p:sp>
      <p:sp>
        <p:nvSpPr>
          <p:cNvPr id="10" name="TextBox 9">
            <a:extLst>
              <a:ext uri="{FF2B5EF4-FFF2-40B4-BE49-F238E27FC236}">
                <a16:creationId xmlns:a16="http://schemas.microsoft.com/office/drawing/2014/main" id="{59610440-C8DA-EF85-17C2-DA3A4A8E2085}"/>
              </a:ext>
            </a:extLst>
          </p:cNvPr>
          <p:cNvSpPr txBox="1"/>
          <p:nvPr/>
        </p:nvSpPr>
        <p:spPr>
          <a:xfrm rot="19755191">
            <a:off x="5002684" y="262129"/>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Larsen Ln</a:t>
            </a:r>
          </a:p>
        </p:txBody>
      </p:sp>
      <p:sp>
        <p:nvSpPr>
          <p:cNvPr id="11" name="TextBox 10">
            <a:extLst>
              <a:ext uri="{FF2B5EF4-FFF2-40B4-BE49-F238E27FC236}">
                <a16:creationId xmlns:a16="http://schemas.microsoft.com/office/drawing/2014/main" id="{95C97CA0-A181-6905-141F-9ACD0A1A1F94}"/>
              </a:ext>
            </a:extLst>
          </p:cNvPr>
          <p:cNvSpPr txBox="1"/>
          <p:nvPr/>
        </p:nvSpPr>
        <p:spPr>
          <a:xfrm rot="16200000">
            <a:off x="4825736" y="549197"/>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Wall Ave</a:t>
            </a:r>
          </a:p>
        </p:txBody>
      </p:sp>
      <p:sp>
        <p:nvSpPr>
          <p:cNvPr id="12" name="TextBox 11">
            <a:extLst>
              <a:ext uri="{FF2B5EF4-FFF2-40B4-BE49-F238E27FC236}">
                <a16:creationId xmlns:a16="http://schemas.microsoft.com/office/drawing/2014/main" id="{B6149B09-D684-DCF1-EA8D-59FDE9B3792C}"/>
              </a:ext>
            </a:extLst>
          </p:cNvPr>
          <p:cNvSpPr txBox="1"/>
          <p:nvPr/>
        </p:nvSpPr>
        <p:spPr>
          <a:xfrm rot="4918321">
            <a:off x="6163048" y="1630960"/>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Monroe Blvd</a:t>
            </a:r>
          </a:p>
        </p:txBody>
      </p:sp>
      <p:sp>
        <p:nvSpPr>
          <p:cNvPr id="13" name="TextBox 12">
            <a:extLst>
              <a:ext uri="{FF2B5EF4-FFF2-40B4-BE49-F238E27FC236}">
                <a16:creationId xmlns:a16="http://schemas.microsoft.com/office/drawing/2014/main" id="{34431791-5065-A6F4-8131-DFE240D70EEA}"/>
              </a:ext>
            </a:extLst>
          </p:cNvPr>
          <p:cNvSpPr txBox="1"/>
          <p:nvPr/>
        </p:nvSpPr>
        <p:spPr>
          <a:xfrm>
            <a:off x="6297160" y="4445141"/>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30th St</a:t>
            </a:r>
          </a:p>
        </p:txBody>
      </p:sp>
      <p:sp>
        <p:nvSpPr>
          <p:cNvPr id="14" name="TextBox 13">
            <a:extLst>
              <a:ext uri="{FF2B5EF4-FFF2-40B4-BE49-F238E27FC236}">
                <a16:creationId xmlns:a16="http://schemas.microsoft.com/office/drawing/2014/main" id="{120A0516-8D1C-6C77-5B03-6A56A60BFD84}"/>
              </a:ext>
            </a:extLst>
          </p:cNvPr>
          <p:cNvSpPr txBox="1"/>
          <p:nvPr/>
        </p:nvSpPr>
        <p:spPr>
          <a:xfrm>
            <a:off x="6541074" y="5255909"/>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36th St</a:t>
            </a:r>
          </a:p>
        </p:txBody>
      </p:sp>
      <p:sp>
        <p:nvSpPr>
          <p:cNvPr id="15" name="TextBox 14">
            <a:extLst>
              <a:ext uri="{FF2B5EF4-FFF2-40B4-BE49-F238E27FC236}">
                <a16:creationId xmlns:a16="http://schemas.microsoft.com/office/drawing/2014/main" id="{08EAA76C-D89B-7E19-9A32-44F8B72799D7}"/>
              </a:ext>
            </a:extLst>
          </p:cNvPr>
          <p:cNvSpPr txBox="1"/>
          <p:nvPr/>
        </p:nvSpPr>
        <p:spPr>
          <a:xfrm>
            <a:off x="7090271" y="5389408"/>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Edvalson St</a:t>
            </a:r>
          </a:p>
        </p:txBody>
      </p:sp>
      <p:sp>
        <p:nvSpPr>
          <p:cNvPr id="16" name="TextBox 15">
            <a:extLst>
              <a:ext uri="{FF2B5EF4-FFF2-40B4-BE49-F238E27FC236}">
                <a16:creationId xmlns:a16="http://schemas.microsoft.com/office/drawing/2014/main" id="{2D19DDEA-D2C7-D068-7843-2C95D832DA2A}"/>
              </a:ext>
            </a:extLst>
          </p:cNvPr>
          <p:cNvSpPr txBox="1"/>
          <p:nvPr/>
        </p:nvSpPr>
        <p:spPr>
          <a:xfrm rot="16200000">
            <a:off x="5720530" y="3429000"/>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Monroe Blvd</a:t>
            </a:r>
          </a:p>
        </p:txBody>
      </p:sp>
      <p:sp>
        <p:nvSpPr>
          <p:cNvPr id="17" name="TextBox 16">
            <a:extLst>
              <a:ext uri="{FF2B5EF4-FFF2-40B4-BE49-F238E27FC236}">
                <a16:creationId xmlns:a16="http://schemas.microsoft.com/office/drawing/2014/main" id="{C7488891-1756-CC08-53CD-FD36D885CA46}"/>
              </a:ext>
            </a:extLst>
          </p:cNvPr>
          <p:cNvSpPr txBox="1"/>
          <p:nvPr/>
        </p:nvSpPr>
        <p:spPr>
          <a:xfrm rot="1587394">
            <a:off x="5711386" y="4640691"/>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Sullivan Ave</a:t>
            </a:r>
          </a:p>
        </p:txBody>
      </p:sp>
      <p:sp>
        <p:nvSpPr>
          <p:cNvPr id="18" name="TextBox 17">
            <a:extLst>
              <a:ext uri="{FF2B5EF4-FFF2-40B4-BE49-F238E27FC236}">
                <a16:creationId xmlns:a16="http://schemas.microsoft.com/office/drawing/2014/main" id="{E66C1811-BA05-42C2-8045-2B00E03E1532}"/>
              </a:ext>
            </a:extLst>
          </p:cNvPr>
          <p:cNvSpPr txBox="1"/>
          <p:nvPr/>
        </p:nvSpPr>
        <p:spPr>
          <a:xfrm rot="16200000">
            <a:off x="5834496" y="5025674"/>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Quincy Ave</a:t>
            </a:r>
          </a:p>
        </p:txBody>
      </p:sp>
      <p:sp>
        <p:nvSpPr>
          <p:cNvPr id="19" name="TextBox 18">
            <a:extLst>
              <a:ext uri="{FF2B5EF4-FFF2-40B4-BE49-F238E27FC236}">
                <a16:creationId xmlns:a16="http://schemas.microsoft.com/office/drawing/2014/main" id="{AA466CD5-5511-D90B-98B4-E27DB2E29511}"/>
              </a:ext>
            </a:extLst>
          </p:cNvPr>
          <p:cNvSpPr txBox="1"/>
          <p:nvPr/>
        </p:nvSpPr>
        <p:spPr>
          <a:xfrm rot="1167858">
            <a:off x="6105636" y="5886979"/>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40th St</a:t>
            </a:r>
          </a:p>
        </p:txBody>
      </p:sp>
      <p:sp>
        <p:nvSpPr>
          <p:cNvPr id="20" name="TextBox 19">
            <a:extLst>
              <a:ext uri="{FF2B5EF4-FFF2-40B4-BE49-F238E27FC236}">
                <a16:creationId xmlns:a16="http://schemas.microsoft.com/office/drawing/2014/main" id="{BF897DA9-F75F-2E40-0980-7C77628FA8BB}"/>
              </a:ext>
            </a:extLst>
          </p:cNvPr>
          <p:cNvSpPr txBox="1"/>
          <p:nvPr/>
        </p:nvSpPr>
        <p:spPr>
          <a:xfrm rot="18768337">
            <a:off x="4515808" y="5920466"/>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Riverdale Rd</a:t>
            </a:r>
          </a:p>
        </p:txBody>
      </p:sp>
      <p:sp>
        <p:nvSpPr>
          <p:cNvPr id="21" name="TextBox 20">
            <a:extLst>
              <a:ext uri="{FF2B5EF4-FFF2-40B4-BE49-F238E27FC236}">
                <a16:creationId xmlns:a16="http://schemas.microsoft.com/office/drawing/2014/main" id="{6CD18201-426A-951B-D912-2ACC6DDC4860}"/>
              </a:ext>
            </a:extLst>
          </p:cNvPr>
          <p:cNvSpPr txBox="1"/>
          <p:nvPr/>
        </p:nvSpPr>
        <p:spPr>
          <a:xfrm rot="16200000">
            <a:off x="3820499" y="6024454"/>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700 W</a:t>
            </a:r>
          </a:p>
        </p:txBody>
      </p:sp>
      <p:sp>
        <p:nvSpPr>
          <p:cNvPr id="22" name="TextBox 21">
            <a:extLst>
              <a:ext uri="{FF2B5EF4-FFF2-40B4-BE49-F238E27FC236}">
                <a16:creationId xmlns:a16="http://schemas.microsoft.com/office/drawing/2014/main" id="{26221F9E-75BE-396E-DDA8-2BE27DB02872}"/>
              </a:ext>
            </a:extLst>
          </p:cNvPr>
          <p:cNvSpPr txBox="1"/>
          <p:nvPr/>
        </p:nvSpPr>
        <p:spPr>
          <a:xfrm>
            <a:off x="2587870" y="5725414"/>
            <a:ext cx="109839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4000 S</a:t>
            </a:r>
          </a:p>
        </p:txBody>
      </p:sp>
      <p:sp>
        <p:nvSpPr>
          <p:cNvPr id="23" name="TextBox 22">
            <a:extLst>
              <a:ext uri="{FF2B5EF4-FFF2-40B4-BE49-F238E27FC236}">
                <a16:creationId xmlns:a16="http://schemas.microsoft.com/office/drawing/2014/main" id="{A2F26BE7-C25C-D660-13E2-1B0354A4069D}"/>
              </a:ext>
            </a:extLst>
          </p:cNvPr>
          <p:cNvSpPr txBox="1"/>
          <p:nvPr/>
        </p:nvSpPr>
        <p:spPr>
          <a:xfrm>
            <a:off x="1531528" y="5971635"/>
            <a:ext cx="772599"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Roy Station</a:t>
            </a:r>
            <a:endParaRPr lang="en-US"/>
          </a:p>
        </p:txBody>
      </p:sp>
    </p:spTree>
    <p:extLst>
      <p:ext uri="{BB962C8B-B14F-4D97-AF65-F5344CB8AC3E}">
        <p14:creationId xmlns:p14="http://schemas.microsoft.com/office/powerpoint/2010/main" val="41025729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44B545C-BA38-B236-B544-CD1522C65DCE}"/>
              </a:ext>
            </a:extLst>
          </p:cNvPr>
          <p:cNvSpPr>
            <a:spLocks noChangeAspect="1"/>
          </p:cNvSpPr>
          <p:nvPr/>
        </p:nvSpPr>
        <p:spPr>
          <a:xfrm>
            <a:off x="4347405"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0" name="Oval 9">
            <a:extLst>
              <a:ext uri="{FF2B5EF4-FFF2-40B4-BE49-F238E27FC236}">
                <a16:creationId xmlns:a16="http://schemas.microsoft.com/office/drawing/2014/main" id="{9ECE7556-00A3-437A-D210-7EDDEC5960F9}"/>
              </a:ext>
            </a:extLst>
          </p:cNvPr>
          <p:cNvSpPr>
            <a:spLocks noChangeAspect="1"/>
          </p:cNvSpPr>
          <p:nvPr/>
        </p:nvSpPr>
        <p:spPr>
          <a:xfrm>
            <a:off x="169624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2" name="Oval 11">
            <a:extLst>
              <a:ext uri="{FF2B5EF4-FFF2-40B4-BE49-F238E27FC236}">
                <a16:creationId xmlns:a16="http://schemas.microsoft.com/office/drawing/2014/main" id="{BD08F760-277B-1458-7911-39E1F071B6F0}"/>
              </a:ext>
            </a:extLst>
          </p:cNvPr>
          <p:cNvSpPr>
            <a:spLocks noChangeAspect="1"/>
          </p:cNvSpPr>
          <p:nvPr/>
        </p:nvSpPr>
        <p:spPr>
          <a:xfrm>
            <a:off x="2566036"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3" name="Oval 12">
            <a:extLst>
              <a:ext uri="{FF2B5EF4-FFF2-40B4-BE49-F238E27FC236}">
                <a16:creationId xmlns:a16="http://schemas.microsoft.com/office/drawing/2014/main" id="{1B3839DE-C7AC-5460-EE9B-593D4F587EAC}"/>
              </a:ext>
            </a:extLst>
          </p:cNvPr>
          <p:cNvSpPr>
            <a:spLocks noChangeAspect="1"/>
          </p:cNvSpPr>
          <p:nvPr/>
        </p:nvSpPr>
        <p:spPr>
          <a:xfrm>
            <a:off x="3495248"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19" name="Picture 1" descr="Chat outline">
            <a:extLst>
              <a:ext uri="{FF2B5EF4-FFF2-40B4-BE49-F238E27FC236}">
                <a16:creationId xmlns:a16="http://schemas.microsoft.com/office/drawing/2014/main" id="{F1B0DBD6-F5A5-92D3-C169-BAD0A54D9FC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59694" y="5441993"/>
            <a:ext cx="541811" cy="541811"/>
          </a:xfrm>
          <a:prstGeom prst="rect">
            <a:avLst/>
          </a:prstGeom>
          <a:noFill/>
          <a:ln>
            <a:noFill/>
          </a:ln>
        </p:spPr>
      </p:pic>
      <p:pic>
        <p:nvPicPr>
          <p:cNvPr id="20" name="Picture 13" descr="Crane outline">
            <a:extLst>
              <a:ext uri="{FF2B5EF4-FFF2-40B4-BE49-F238E27FC236}">
                <a16:creationId xmlns:a16="http://schemas.microsoft.com/office/drawing/2014/main" id="{BDB281D9-D750-7A14-51FB-1FA14F676FB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80812" y="5441993"/>
            <a:ext cx="541811" cy="541811"/>
          </a:xfrm>
          <a:prstGeom prst="rect">
            <a:avLst/>
          </a:prstGeom>
          <a:noFill/>
          <a:ln>
            <a:noFill/>
          </a:ln>
        </p:spPr>
      </p:pic>
      <p:pic>
        <p:nvPicPr>
          <p:cNvPr id="21" name="Picture 8" descr="Single gear outline">
            <a:extLst>
              <a:ext uri="{FF2B5EF4-FFF2-40B4-BE49-F238E27FC236}">
                <a16:creationId xmlns:a16="http://schemas.microsoft.com/office/drawing/2014/main" id="{F81E1F09-8C96-9F95-40B2-05B639DA453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46135" y="5420885"/>
            <a:ext cx="584027" cy="584027"/>
          </a:xfrm>
          <a:prstGeom prst="rect">
            <a:avLst/>
          </a:prstGeom>
          <a:noFill/>
          <a:ln>
            <a:noFill/>
          </a:ln>
        </p:spPr>
      </p:pic>
      <p:pic>
        <p:nvPicPr>
          <p:cNvPr id="23" name="Picture 11" descr="Bus outline">
            <a:extLst>
              <a:ext uri="{FF2B5EF4-FFF2-40B4-BE49-F238E27FC236}">
                <a16:creationId xmlns:a16="http://schemas.microsoft.com/office/drawing/2014/main" id="{71F60F21-FA72-7C5B-B985-BA5F77EADD4D}"/>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n-US"/>
              <a:t>Brigham City</a:t>
            </a:r>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p:txBody>
          <a:bodyPr vert="horz" lIns="91440" tIns="45720" rIns="91440" bIns="45720" rtlCol="0" anchor="t">
            <a:normAutofit/>
          </a:bodyPr>
          <a:lstStyle/>
          <a:p>
            <a:pPr marL="0" indent="0">
              <a:buNone/>
            </a:pPr>
            <a:r>
              <a:rPr lang="en-US" b="1" u="sng"/>
              <a:t>Route 630*:</a:t>
            </a:r>
            <a:r>
              <a:rPr lang="en-US"/>
              <a:t> Serve Pleasant View Station</a:t>
            </a:r>
            <a:br>
              <a:rPr lang="en-US"/>
            </a:br>
            <a:r>
              <a:rPr lang="en-US"/>
              <a:t>Increase service to 30-min</a:t>
            </a:r>
          </a:p>
          <a:p>
            <a:pPr>
              <a:buNone/>
            </a:pPr>
            <a:r>
              <a:rPr lang="en-US" b="1" u="sng"/>
              <a:t>New IMZ Service*</a:t>
            </a:r>
            <a:endParaRPr lang="en-US">
              <a:solidFill>
                <a:srgbClr val="000000"/>
              </a:solidFill>
            </a:endParaRPr>
          </a:p>
          <a:p>
            <a:pPr marL="0" indent="0">
              <a:buNone/>
            </a:pPr>
            <a:r>
              <a:rPr lang="en-US"/>
              <a:t>Replaces route F638*</a:t>
            </a:r>
            <a:endParaRPr lang="en-US" b="1" u="sng">
              <a:cs typeface="Segoe UI"/>
            </a:endParaRPr>
          </a:p>
        </p:txBody>
      </p:sp>
      <p:graphicFrame>
        <p:nvGraphicFramePr>
          <p:cNvPr id="11" name="Table 10">
            <a:extLst>
              <a:ext uri="{FF2B5EF4-FFF2-40B4-BE49-F238E27FC236}">
                <a16:creationId xmlns:a16="http://schemas.microsoft.com/office/drawing/2014/main" id="{B36DDA1B-E9BD-2698-44C0-27BAC7D9325A}"/>
              </a:ext>
            </a:extLst>
          </p:cNvPr>
          <p:cNvGraphicFramePr>
            <a:graphicFrameLocks noGrp="1"/>
          </p:cNvGraphicFramePr>
          <p:nvPr/>
        </p:nvGraphicFramePr>
        <p:xfrm>
          <a:off x="6350027" y="5444808"/>
          <a:ext cx="3891284" cy="741680"/>
        </p:xfrm>
        <a:graphic>
          <a:graphicData uri="http://schemas.openxmlformats.org/drawingml/2006/table">
            <a:tbl>
              <a:tblPr firstRow="1" bandRow="1">
                <a:tableStyleId>{5C22544A-7EE6-4342-B048-85BDC9FD1C3A}</a:tableStyleId>
              </a:tblPr>
              <a:tblGrid>
                <a:gridCol w="972821">
                  <a:extLst>
                    <a:ext uri="{9D8B030D-6E8A-4147-A177-3AD203B41FA5}">
                      <a16:colId xmlns:a16="http://schemas.microsoft.com/office/drawing/2014/main" val="3495761732"/>
                    </a:ext>
                  </a:extLst>
                </a:gridCol>
                <a:gridCol w="972821">
                  <a:extLst>
                    <a:ext uri="{9D8B030D-6E8A-4147-A177-3AD203B41FA5}">
                      <a16:colId xmlns:a16="http://schemas.microsoft.com/office/drawing/2014/main" val="3037171637"/>
                    </a:ext>
                  </a:extLst>
                </a:gridCol>
                <a:gridCol w="972821">
                  <a:extLst>
                    <a:ext uri="{9D8B030D-6E8A-4147-A177-3AD203B41FA5}">
                      <a16:colId xmlns:a16="http://schemas.microsoft.com/office/drawing/2014/main" val="1590106577"/>
                    </a:ext>
                  </a:extLst>
                </a:gridCol>
                <a:gridCol w="972821">
                  <a:extLst>
                    <a:ext uri="{9D8B030D-6E8A-4147-A177-3AD203B41FA5}">
                      <a16:colId xmlns:a16="http://schemas.microsoft.com/office/drawing/2014/main" val="3745068746"/>
                    </a:ext>
                  </a:extLst>
                </a:gridCol>
              </a:tblGrid>
              <a:tr h="370840">
                <a:tc>
                  <a:txBody>
                    <a:bodyPr/>
                    <a:lstStyle/>
                    <a:p>
                      <a:r>
                        <a:rPr lang="en-US"/>
                        <a:t>Hours</a:t>
                      </a:r>
                    </a:p>
                  </a:txBody>
                  <a:tcPr/>
                </a:tc>
                <a:tc>
                  <a:txBody>
                    <a:bodyPr/>
                    <a:lstStyle/>
                    <a:p>
                      <a:r>
                        <a:rPr lang="en-US"/>
                        <a:t>Miles</a:t>
                      </a:r>
                    </a:p>
                  </a:txBody>
                  <a:tcPr/>
                </a:tc>
                <a:tc>
                  <a:txBody>
                    <a:bodyPr/>
                    <a:lstStyle/>
                    <a:p>
                      <a:r>
                        <a:rPr lang="en-US"/>
                        <a:t>Shifts</a:t>
                      </a:r>
                    </a:p>
                  </a:txBody>
                  <a:tcPr/>
                </a:tc>
                <a:tc>
                  <a:txBody>
                    <a:bodyPr/>
                    <a:lstStyle/>
                    <a:p>
                      <a:r>
                        <a:rPr lang="en-US"/>
                        <a:t>Pullout</a:t>
                      </a:r>
                    </a:p>
                  </a:txBody>
                  <a:tcPr/>
                </a:tc>
                <a:extLst>
                  <a:ext uri="{0D108BD9-81ED-4DB2-BD59-A6C34878D82A}">
                    <a16:rowId xmlns:a16="http://schemas.microsoft.com/office/drawing/2014/main" val="4202893918"/>
                  </a:ext>
                </a:extLst>
              </a:tr>
              <a:tr h="370840">
                <a:tc>
                  <a:txBody>
                    <a:bodyPr/>
                    <a:lstStyle/>
                    <a:p>
                      <a:pPr algn="ctr"/>
                      <a:r>
                        <a:rPr lang="en-US"/>
                        <a:t>+5.7K</a:t>
                      </a:r>
                    </a:p>
                  </a:txBody>
                  <a:tcPr/>
                </a:tc>
                <a:tc>
                  <a:txBody>
                    <a:bodyPr/>
                    <a:lstStyle/>
                    <a:p>
                      <a:pPr algn="ctr"/>
                      <a:r>
                        <a:rPr lang="en-US"/>
                        <a:t>+186K</a:t>
                      </a:r>
                    </a:p>
                  </a:txBody>
                  <a:tcPr/>
                </a:tc>
                <a:tc>
                  <a:txBody>
                    <a:bodyPr/>
                    <a:lstStyle/>
                    <a:p>
                      <a:pPr algn="ctr"/>
                      <a:r>
                        <a:rPr lang="en-US"/>
                        <a:t>+3</a:t>
                      </a:r>
                    </a:p>
                  </a:txBody>
                  <a:tcPr/>
                </a:tc>
                <a:tc>
                  <a:txBody>
                    <a:bodyPr/>
                    <a:lstStyle/>
                    <a:p>
                      <a:pPr algn="ctr"/>
                      <a:r>
                        <a:rPr lang="en-US"/>
                        <a:t>0</a:t>
                      </a:r>
                    </a:p>
                  </a:txBody>
                  <a:tcPr/>
                </a:tc>
                <a:extLst>
                  <a:ext uri="{0D108BD9-81ED-4DB2-BD59-A6C34878D82A}">
                    <a16:rowId xmlns:a16="http://schemas.microsoft.com/office/drawing/2014/main" val="588539154"/>
                  </a:ext>
                </a:extLst>
              </a:tr>
            </a:tbl>
          </a:graphicData>
        </a:graphic>
      </p:graphicFrame>
      <p:pic>
        <p:nvPicPr>
          <p:cNvPr id="7" name="Content Placeholder 6">
            <a:extLst>
              <a:ext uri="{FF2B5EF4-FFF2-40B4-BE49-F238E27FC236}">
                <a16:creationId xmlns:a16="http://schemas.microsoft.com/office/drawing/2014/main" id="{FC32A112-AEB9-B9B4-C227-D95CC3BAF76A}"/>
              </a:ext>
            </a:extLst>
          </p:cNvPr>
          <p:cNvPicPr>
            <a:picLocks noGrp="1" noChangeAspect="1"/>
          </p:cNvPicPr>
          <p:nvPr>
            <p:ph sz="half" idx="2"/>
          </p:nvPr>
        </p:nvPicPr>
        <p:blipFill>
          <a:blip r:embed="rId11"/>
          <a:stretch>
            <a:fillRect/>
          </a:stretch>
        </p:blipFill>
        <p:spPr>
          <a:xfrm>
            <a:off x="6350027" y="599349"/>
            <a:ext cx="3891284" cy="4733428"/>
          </a:xfrm>
        </p:spPr>
      </p:pic>
      <p:sp>
        <p:nvSpPr>
          <p:cNvPr id="14" name="Slide Number Placeholder 13">
            <a:extLst>
              <a:ext uri="{FF2B5EF4-FFF2-40B4-BE49-F238E27FC236}">
                <a16:creationId xmlns:a16="http://schemas.microsoft.com/office/drawing/2014/main" id="{9D586D50-96CD-ED8B-FB7F-097274B12B5F}"/>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42</a:t>
            </a:fld>
            <a:endParaRPr lang="en-US">
              <a:solidFill>
                <a:prstClr val="black">
                  <a:tint val="75000"/>
                </a:prstClr>
              </a:solidFill>
            </a:endParaRPr>
          </a:p>
        </p:txBody>
      </p:sp>
      <p:sp>
        <p:nvSpPr>
          <p:cNvPr id="18" name="TextBox 17">
            <a:extLst>
              <a:ext uri="{FF2B5EF4-FFF2-40B4-BE49-F238E27FC236}">
                <a16:creationId xmlns:a16="http://schemas.microsoft.com/office/drawing/2014/main" id="{5C53B757-5A04-60CF-553F-63B7478838AF}"/>
              </a:ext>
            </a:extLst>
          </p:cNvPr>
          <p:cNvSpPr txBox="1"/>
          <p:nvPr/>
        </p:nvSpPr>
        <p:spPr>
          <a:xfrm>
            <a:off x="8508035" y="3265511"/>
            <a:ext cx="391454" cy="246221"/>
          </a:xfrm>
          <a:prstGeom prst="rect">
            <a:avLst/>
          </a:prstGeom>
          <a:noFill/>
        </p:spPr>
        <p:txBody>
          <a:bodyPr wrap="none" rtlCol="0">
            <a:spAutoFit/>
          </a:bodyPr>
          <a:lstStyle/>
          <a:p>
            <a:r>
              <a:rPr lang="en-US" sz="1000"/>
              <a:t>630</a:t>
            </a:r>
          </a:p>
        </p:txBody>
      </p:sp>
      <p:sp>
        <p:nvSpPr>
          <p:cNvPr id="8" name="Oval 7">
            <a:extLst>
              <a:ext uri="{FF2B5EF4-FFF2-40B4-BE49-F238E27FC236}">
                <a16:creationId xmlns:a16="http://schemas.microsoft.com/office/drawing/2014/main" id="{3CD16A47-E508-7CB7-5C75-98842271FD62}"/>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16" name="Graphic 15" descr="Users outline">
            <a:extLst>
              <a:ext uri="{FF2B5EF4-FFF2-40B4-BE49-F238E27FC236}">
                <a16:creationId xmlns:a16="http://schemas.microsoft.com/office/drawing/2014/main" id="{BB7D3B19-5163-87FF-FB7B-279825EA389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spTree>
    <p:extLst>
      <p:ext uri="{BB962C8B-B14F-4D97-AF65-F5344CB8AC3E}">
        <p14:creationId xmlns:p14="http://schemas.microsoft.com/office/powerpoint/2010/main" val="277163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37DA54-3FE5-140D-E74D-63D0B0CE1FF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7849" b="7849"/>
          <a:stretch/>
        </p:blipFill>
        <p:spPr>
          <a:xfrm>
            <a:off x="0" y="0"/>
            <a:ext cx="12202633" cy="6858000"/>
          </a:xfrm>
          <a:prstGeom prst="rect">
            <a:avLst/>
          </a:prstGeom>
        </p:spPr>
      </p:pic>
      <p:grpSp>
        <p:nvGrpSpPr>
          <p:cNvPr id="7" name="Group 6" hidden="1">
            <a:extLst>
              <a:ext uri="{FF2B5EF4-FFF2-40B4-BE49-F238E27FC236}">
                <a16:creationId xmlns:a16="http://schemas.microsoft.com/office/drawing/2014/main" id="{79C3DFB3-CEE7-3A99-E72B-88D526999103}"/>
              </a:ext>
            </a:extLst>
          </p:cNvPr>
          <p:cNvGrpSpPr>
            <a:grpSpLocks noGrp="1" noUngrp="1" noRot="1" noMove="1" noResize="1"/>
          </p:cNvGrpSpPr>
          <p:nvPr/>
        </p:nvGrpSpPr>
        <p:grpSpPr>
          <a:xfrm>
            <a:off x="4947684" y="0"/>
            <a:ext cx="4651034" cy="6858000"/>
            <a:chOff x="6096000" y="0"/>
            <a:chExt cx="4651034" cy="6858000"/>
          </a:xfrm>
          <a:solidFill>
            <a:schemeClr val="bg1"/>
          </a:solidFill>
        </p:grpSpPr>
        <p:sp>
          <p:nvSpPr>
            <p:cNvPr id="3" name="Rectangle 14">
              <a:extLst>
                <a:ext uri="{FF2B5EF4-FFF2-40B4-BE49-F238E27FC236}">
                  <a16:creationId xmlns:a16="http://schemas.microsoft.com/office/drawing/2014/main" id="{CDD4FB46-B6B0-76F2-D72D-D5F5AE82EEBA}"/>
                </a:ext>
              </a:extLst>
            </p:cNvPr>
            <p:cNvSpPr>
              <a:spLocks noGrp="1" noRot="1" noMove="1" noResize="1" noEditPoints="1" noAdjustHandles="1" noChangeArrowheads="1" noChangeShapeType="1"/>
            </p:cNvSpPr>
            <p:nvPr/>
          </p:nvSpPr>
          <p:spPr>
            <a:xfrm>
              <a:off x="6096000"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4">
              <a:extLst>
                <a:ext uri="{FF2B5EF4-FFF2-40B4-BE49-F238E27FC236}">
                  <a16:creationId xmlns:a16="http://schemas.microsoft.com/office/drawing/2014/main" id="{C881A2C6-CF11-52B1-EF34-A1CDC38C1666}"/>
                </a:ext>
              </a:extLst>
            </p:cNvPr>
            <p:cNvSpPr>
              <a:spLocks noGrp="1" noRot="1" noMove="1" noResize="1" noEditPoints="1" noAdjustHandles="1" noChangeArrowheads="1" noChangeShapeType="1"/>
            </p:cNvSpPr>
            <p:nvPr/>
          </p:nvSpPr>
          <p:spPr>
            <a:xfrm>
              <a:off x="7670671"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black and white rectangle&#10;&#10;Description automatically generated">
            <a:extLst>
              <a:ext uri="{FF2B5EF4-FFF2-40B4-BE49-F238E27FC236}">
                <a16:creationId xmlns:a16="http://schemas.microsoft.com/office/drawing/2014/main" id="{0ECBE64F-65EF-BD62-DF1D-84D1E5027D4E}"/>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
        <p:nvSpPr>
          <p:cNvPr id="5" name="Slide Number Placeholder 4">
            <a:extLst>
              <a:ext uri="{FF2B5EF4-FFF2-40B4-BE49-F238E27FC236}">
                <a16:creationId xmlns:a16="http://schemas.microsoft.com/office/drawing/2014/main" id="{753F9622-A8AA-A384-AD5E-E636000F4C12}"/>
              </a:ext>
            </a:extLst>
          </p:cNvPr>
          <p:cNvSpPr>
            <a:spLocks noGrp="1"/>
          </p:cNvSpPr>
          <p:nvPr>
            <p:ph type="sldNum" sz="quarter" idx="12"/>
          </p:nvPr>
        </p:nvSpPr>
        <p:spPr>
          <a:xfrm>
            <a:off x="8610600" y="6430781"/>
            <a:ext cx="2743200" cy="365125"/>
          </a:xfrm>
        </p:spPr>
        <p:txBody>
          <a:bodyPr/>
          <a:lstStyle/>
          <a:p>
            <a:fld id="{0D233E8C-AF31-456D-A108-663B8DF80B30}" type="slidenum">
              <a:rPr lang="en-US" smtClean="0"/>
              <a:pPr/>
              <a:t>43</a:t>
            </a:fld>
            <a:endParaRPr lang="en-US"/>
          </a:p>
        </p:txBody>
      </p:sp>
      <p:sp>
        <p:nvSpPr>
          <p:cNvPr id="2" name="Title 1">
            <a:extLst>
              <a:ext uri="{FF2B5EF4-FFF2-40B4-BE49-F238E27FC236}">
                <a16:creationId xmlns:a16="http://schemas.microsoft.com/office/drawing/2014/main" id="{6314E088-F075-0B24-EC4E-0591240DA140}"/>
              </a:ext>
            </a:extLst>
          </p:cNvPr>
          <p:cNvSpPr>
            <a:spLocks noGrp="1"/>
          </p:cNvSpPr>
          <p:nvPr>
            <p:ph type="title"/>
          </p:nvPr>
        </p:nvSpPr>
        <p:spPr>
          <a:xfrm>
            <a:off x="838200" y="2385514"/>
            <a:ext cx="10515600" cy="1325563"/>
          </a:xfrm>
        </p:spPr>
        <p:txBody>
          <a:bodyPr>
            <a:noAutofit/>
          </a:bodyPr>
          <a:lstStyle/>
          <a:p>
            <a:pPr algn="ctr"/>
            <a:br>
              <a:rPr lang="en-US" sz="5400">
                <a:solidFill>
                  <a:schemeClr val="bg1"/>
                </a:solidFill>
                <a:latin typeface="Segoe UI Black"/>
                <a:ea typeface="Segoe UI Black"/>
              </a:rPr>
            </a:br>
            <a:r>
              <a:rPr lang="en-US" sz="5400">
                <a:solidFill>
                  <a:schemeClr val="bg1"/>
                </a:solidFill>
                <a:latin typeface="Segoe UI Black"/>
                <a:ea typeface="Segoe UI Black"/>
              </a:rPr>
              <a:t>Salt Lake County</a:t>
            </a:r>
            <a:br>
              <a:rPr lang="en-US" sz="5400">
                <a:solidFill>
                  <a:schemeClr val="bg1"/>
                </a:solidFill>
                <a:latin typeface="Segoe UI Black"/>
                <a:ea typeface="Segoe UI Black"/>
              </a:rPr>
            </a:br>
            <a:r>
              <a:rPr lang="en-US" sz="3600" i="1">
                <a:latin typeface="Segoe UI" panose="020B0502040204020203" pitchFamily="34" charset="0"/>
                <a:ea typeface="Segoe UI Black"/>
                <a:cs typeface="Segoe UI" panose="020B0502040204020203" pitchFamily="34" charset="0"/>
              </a:rPr>
              <a:t>April</a:t>
            </a:r>
            <a:r>
              <a:rPr lang="en-US" sz="3600" i="1">
                <a:solidFill>
                  <a:schemeClr val="bg1"/>
                </a:solidFill>
                <a:latin typeface="Segoe UI Black"/>
                <a:ea typeface="Segoe UI Black"/>
              </a:rPr>
              <a:t> </a:t>
            </a:r>
            <a:r>
              <a:rPr lang="en-US" sz="3600" i="1">
                <a:solidFill>
                  <a:schemeClr val="bg1"/>
                </a:solidFill>
                <a:latin typeface="Segoe UI" panose="020B0502040204020203" pitchFamily="34" charset="0"/>
                <a:ea typeface="Segoe UI Black"/>
                <a:cs typeface="Segoe UI" panose="020B0502040204020203" pitchFamily="34" charset="0"/>
              </a:rPr>
              <a:t>2026</a:t>
            </a:r>
            <a:endParaRPr lang="en-US" sz="3600" i="1">
              <a:solidFill>
                <a:schemeClr val="bg1"/>
              </a:solidFill>
              <a:latin typeface="Segoe UI Black"/>
              <a:ea typeface="Segoe UI Black"/>
            </a:endParaRPr>
          </a:p>
        </p:txBody>
      </p:sp>
    </p:spTree>
    <p:extLst>
      <p:ext uri="{BB962C8B-B14F-4D97-AF65-F5344CB8AC3E}">
        <p14:creationId xmlns:p14="http://schemas.microsoft.com/office/powerpoint/2010/main" val="38751101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D9D535-0FAB-FE00-4444-AF01323ABA82}"/>
              </a:ext>
            </a:extLst>
          </p:cNvPr>
          <p:cNvSpPr>
            <a:spLocks noGrp="1"/>
          </p:cNvSpPr>
          <p:nvPr>
            <p:ph type="sldNum" sz="quarter" idx="12"/>
          </p:nvPr>
        </p:nvSpPr>
        <p:spPr/>
        <p:txBody>
          <a:bodyPr/>
          <a:lstStyle/>
          <a:p>
            <a:fld id="{0D233E8C-AF31-456D-A108-663B8DF80B30}" type="slidenum">
              <a:rPr lang="en-US" smtClean="0"/>
              <a:pPr/>
              <a:t>44</a:t>
            </a:fld>
            <a:endParaRPr lang="en-US"/>
          </a:p>
        </p:txBody>
      </p:sp>
      <p:sp>
        <p:nvSpPr>
          <p:cNvPr id="6" name="TextBox 5">
            <a:extLst>
              <a:ext uri="{FF2B5EF4-FFF2-40B4-BE49-F238E27FC236}">
                <a16:creationId xmlns:a16="http://schemas.microsoft.com/office/drawing/2014/main" id="{A431806D-AAAC-983F-6194-31483AA32147}"/>
              </a:ext>
            </a:extLst>
          </p:cNvPr>
          <p:cNvSpPr txBox="1"/>
          <p:nvPr/>
        </p:nvSpPr>
        <p:spPr>
          <a:xfrm>
            <a:off x="1089056" y="548156"/>
            <a:ext cx="3904342" cy="2739211"/>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Bus Service Increases</a:t>
            </a:r>
          </a:p>
          <a:p>
            <a:r>
              <a:rPr lang="en-US" b="1" i="1">
                <a:cs typeface="Segoe UI"/>
              </a:rPr>
              <a:t>Route 54</a:t>
            </a:r>
          </a:p>
          <a:p>
            <a:pPr marL="285750" indent="-285750">
              <a:buFont typeface="Arial"/>
              <a:buChar char="•"/>
            </a:pPr>
            <a:r>
              <a:rPr lang="en-US">
                <a:cs typeface="Segoe UI"/>
              </a:rPr>
              <a:t>Weekday: 15-min</a:t>
            </a:r>
          </a:p>
          <a:p>
            <a:pPr marL="285750" indent="-285750">
              <a:buFont typeface="Arial"/>
              <a:buChar char="•"/>
            </a:pPr>
            <a:r>
              <a:rPr lang="en-US">
                <a:cs typeface="Segoe UI"/>
              </a:rPr>
              <a:t>Saturday: 15-min</a:t>
            </a:r>
          </a:p>
          <a:p>
            <a:pPr marL="285750" indent="-285750">
              <a:buFont typeface="Arial"/>
              <a:buChar char="•"/>
            </a:pPr>
            <a:r>
              <a:rPr lang="en-US">
                <a:cs typeface="Segoe UI"/>
              </a:rPr>
              <a:t>Sunday: 30-min</a:t>
            </a:r>
          </a:p>
          <a:p>
            <a:r>
              <a:rPr lang="en-US" b="1" i="1">
                <a:cs typeface="Segoe UI"/>
              </a:rPr>
              <a:t>Route 205</a:t>
            </a:r>
            <a:endParaRPr lang="en-US">
              <a:cs typeface="Segoe UI"/>
            </a:endParaRPr>
          </a:p>
          <a:p>
            <a:pPr marL="285750" indent="-285750">
              <a:buFont typeface="Arial,Sans-Serif"/>
              <a:buChar char="•"/>
            </a:pPr>
            <a:r>
              <a:rPr lang="en-US">
                <a:cs typeface="Segoe UI"/>
              </a:rPr>
              <a:t>Weekday: 15-min</a:t>
            </a:r>
          </a:p>
          <a:p>
            <a:pPr marL="285750" indent="-285750">
              <a:buFont typeface="Arial,Sans-Serif"/>
              <a:buChar char="•"/>
            </a:pPr>
            <a:r>
              <a:rPr lang="en-US">
                <a:cs typeface="Segoe UI"/>
              </a:rPr>
              <a:t>Saturday: 15-min</a:t>
            </a:r>
          </a:p>
          <a:p>
            <a:pPr marL="285750" indent="-285750">
              <a:buFont typeface="Arial,Sans-Serif"/>
              <a:buChar char="•"/>
            </a:pPr>
            <a:r>
              <a:rPr lang="en-US">
                <a:cs typeface="Segoe UI"/>
              </a:rPr>
              <a:t>Sunday: 30-min</a:t>
            </a:r>
            <a:endParaRPr lang="en-US"/>
          </a:p>
        </p:txBody>
      </p:sp>
      <p:sp>
        <p:nvSpPr>
          <p:cNvPr id="7" name="TextBox 6">
            <a:extLst>
              <a:ext uri="{FF2B5EF4-FFF2-40B4-BE49-F238E27FC236}">
                <a16:creationId xmlns:a16="http://schemas.microsoft.com/office/drawing/2014/main" id="{9613759C-2E7E-0B64-E026-D12E3CE03F50}"/>
              </a:ext>
            </a:extLst>
          </p:cNvPr>
          <p:cNvSpPr txBox="1"/>
          <p:nvPr/>
        </p:nvSpPr>
        <p:spPr>
          <a:xfrm>
            <a:off x="6265817" y="4285584"/>
            <a:ext cx="3904342" cy="800219"/>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New Streetcar Station</a:t>
            </a:r>
            <a:endParaRPr lang="en-US"/>
          </a:p>
          <a:p>
            <a:r>
              <a:rPr lang="en-US" b="1" i="1">
                <a:cs typeface="Segoe UI"/>
              </a:rPr>
              <a:t>Highland Drive</a:t>
            </a:r>
            <a:endParaRPr lang="en-US"/>
          </a:p>
        </p:txBody>
      </p:sp>
      <p:pic>
        <p:nvPicPr>
          <p:cNvPr id="8" name="Picture 7">
            <a:extLst>
              <a:ext uri="{FF2B5EF4-FFF2-40B4-BE49-F238E27FC236}">
                <a16:creationId xmlns:a16="http://schemas.microsoft.com/office/drawing/2014/main" id="{22697E48-5615-2827-8D66-9730BC93A4DB}"/>
              </a:ext>
            </a:extLst>
          </p:cNvPr>
          <p:cNvPicPr>
            <a:picLocks noChangeAspect="1"/>
          </p:cNvPicPr>
          <p:nvPr/>
        </p:nvPicPr>
        <p:blipFill>
          <a:blip r:embed="rId2"/>
          <a:stretch>
            <a:fillRect/>
          </a:stretch>
        </p:blipFill>
        <p:spPr>
          <a:xfrm>
            <a:off x="5519683" y="785574"/>
            <a:ext cx="4241800" cy="2812104"/>
          </a:xfrm>
          <a:prstGeom prst="rect">
            <a:avLst/>
          </a:prstGeom>
        </p:spPr>
      </p:pic>
      <p:pic>
        <p:nvPicPr>
          <p:cNvPr id="2" name="Picture 1">
            <a:extLst>
              <a:ext uri="{FF2B5EF4-FFF2-40B4-BE49-F238E27FC236}">
                <a16:creationId xmlns:a16="http://schemas.microsoft.com/office/drawing/2014/main" id="{CE41B50F-F51F-822A-C352-0D6E3B60BD34}"/>
              </a:ext>
            </a:extLst>
          </p:cNvPr>
          <p:cNvPicPr>
            <a:picLocks noChangeAspect="1"/>
          </p:cNvPicPr>
          <p:nvPr/>
        </p:nvPicPr>
        <p:blipFill>
          <a:blip r:embed="rId3"/>
          <a:stretch>
            <a:fillRect/>
          </a:stretch>
        </p:blipFill>
        <p:spPr>
          <a:xfrm>
            <a:off x="1716616" y="3804878"/>
            <a:ext cx="3277809" cy="2194642"/>
          </a:xfrm>
          <a:prstGeom prst="rect">
            <a:avLst/>
          </a:prstGeom>
        </p:spPr>
      </p:pic>
    </p:spTree>
    <p:extLst>
      <p:ext uri="{BB962C8B-B14F-4D97-AF65-F5344CB8AC3E}">
        <p14:creationId xmlns:p14="http://schemas.microsoft.com/office/powerpoint/2010/main" val="8216134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E01331-CF7E-F427-E691-364C1B52C7E9}"/>
              </a:ext>
            </a:extLst>
          </p:cNvPr>
          <p:cNvSpPr>
            <a:spLocks noGrp="1"/>
          </p:cNvSpPr>
          <p:nvPr>
            <p:ph type="sldNum" sz="quarter" idx="12"/>
          </p:nvPr>
        </p:nvSpPr>
        <p:spPr/>
        <p:txBody>
          <a:bodyPr/>
          <a:lstStyle/>
          <a:p>
            <a:fld id="{7443972A-68F0-4EEE-8D44-8247859870C0}" type="slidenum">
              <a:rPr lang="en-US" smtClean="0"/>
              <a:pPr/>
              <a:t>45</a:t>
            </a:fld>
            <a:endParaRPr lang="en-US"/>
          </a:p>
        </p:txBody>
      </p:sp>
      <p:pic>
        <p:nvPicPr>
          <p:cNvPr id="7" name="Picture 6" descr="A map with a green line&#10;&#10;Description automatically generated">
            <a:extLst>
              <a:ext uri="{FF2B5EF4-FFF2-40B4-BE49-F238E27FC236}">
                <a16:creationId xmlns:a16="http://schemas.microsoft.com/office/drawing/2014/main" id="{E6957ED0-77C2-84F4-AAF9-F3F480B45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0"/>
            <a:ext cx="11250083" cy="6858000"/>
          </a:xfrm>
          <a:prstGeom prst="rect">
            <a:avLst/>
          </a:prstGeom>
        </p:spPr>
      </p:pic>
      <p:sp>
        <p:nvSpPr>
          <p:cNvPr id="8" name="TextBox 7">
            <a:extLst>
              <a:ext uri="{FF2B5EF4-FFF2-40B4-BE49-F238E27FC236}">
                <a16:creationId xmlns:a16="http://schemas.microsoft.com/office/drawing/2014/main" id="{652BB2C0-1F38-E5B0-6D7C-0C68552DD01E}"/>
              </a:ext>
            </a:extLst>
          </p:cNvPr>
          <p:cNvSpPr txBox="1"/>
          <p:nvPr/>
        </p:nvSpPr>
        <p:spPr>
          <a:xfrm>
            <a:off x="2622073" y="865096"/>
            <a:ext cx="2743200" cy="1261884"/>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Routes 2A/2B</a:t>
            </a:r>
          </a:p>
          <a:p>
            <a:pPr marL="285750" indent="-285750">
              <a:buFont typeface="Arial"/>
              <a:buChar char="•"/>
            </a:pPr>
            <a:r>
              <a:rPr lang="en-US" sz="1600">
                <a:cs typeface="Segoe UI"/>
              </a:rPr>
              <a:t>Provide 6-9 minute service on 200 South (replaces routes 2, 220)</a:t>
            </a:r>
          </a:p>
        </p:txBody>
      </p:sp>
      <p:sp>
        <p:nvSpPr>
          <p:cNvPr id="10" name="TextBox 9">
            <a:extLst>
              <a:ext uri="{FF2B5EF4-FFF2-40B4-BE49-F238E27FC236}">
                <a16:creationId xmlns:a16="http://schemas.microsoft.com/office/drawing/2014/main" id="{3B9DAC53-5FD1-A085-FE3A-A0F7E23C666F}"/>
              </a:ext>
            </a:extLst>
          </p:cNvPr>
          <p:cNvSpPr txBox="1"/>
          <p:nvPr/>
        </p:nvSpPr>
        <p:spPr>
          <a:xfrm>
            <a:off x="5557569" y="4247226"/>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i="1">
                <a:solidFill>
                  <a:schemeClr val="accent1">
                    <a:lumMod val="49000"/>
                  </a:schemeClr>
                </a:solidFill>
                <a:cs typeface="Segoe UI"/>
              </a:rPr>
              <a:t>2A 2B</a:t>
            </a:r>
          </a:p>
          <a:p>
            <a:endParaRPr lang="en-US" sz="1200" b="1" i="1">
              <a:solidFill>
                <a:schemeClr val="accent1">
                  <a:lumMod val="49000"/>
                </a:schemeClr>
              </a:solidFill>
              <a:cs typeface="Segoe UI"/>
            </a:endParaRPr>
          </a:p>
        </p:txBody>
      </p:sp>
      <p:sp>
        <p:nvSpPr>
          <p:cNvPr id="9" name="TextBox 8">
            <a:extLst>
              <a:ext uri="{FF2B5EF4-FFF2-40B4-BE49-F238E27FC236}">
                <a16:creationId xmlns:a16="http://schemas.microsoft.com/office/drawing/2014/main" id="{0A90BEA6-82BD-28FC-2AD2-042AA163C06E}"/>
              </a:ext>
            </a:extLst>
          </p:cNvPr>
          <p:cNvSpPr txBox="1"/>
          <p:nvPr/>
        </p:nvSpPr>
        <p:spPr>
          <a:xfrm>
            <a:off x="9596169" y="3481314"/>
            <a:ext cx="3860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i="1">
                <a:solidFill>
                  <a:schemeClr val="accent1">
                    <a:lumMod val="49000"/>
                  </a:schemeClr>
                </a:solidFill>
                <a:cs typeface="Segoe UI"/>
              </a:rPr>
              <a:t>2A</a:t>
            </a:r>
          </a:p>
          <a:p>
            <a:endParaRPr lang="en-US" sz="1200" b="1" i="1">
              <a:solidFill>
                <a:schemeClr val="accent1">
                  <a:lumMod val="49000"/>
                </a:schemeClr>
              </a:solidFill>
              <a:cs typeface="Segoe UI"/>
            </a:endParaRPr>
          </a:p>
        </p:txBody>
      </p:sp>
      <p:cxnSp>
        <p:nvCxnSpPr>
          <p:cNvPr id="12" name="Connector: Elbow 11">
            <a:extLst>
              <a:ext uri="{FF2B5EF4-FFF2-40B4-BE49-F238E27FC236}">
                <a16:creationId xmlns:a16="http://schemas.microsoft.com/office/drawing/2014/main" id="{BA6BE463-9B5A-1CEB-DAE8-EC3F68AF2C79}"/>
              </a:ext>
            </a:extLst>
          </p:cNvPr>
          <p:cNvCxnSpPr>
            <a:cxnSpLocks/>
          </p:cNvCxnSpPr>
          <p:nvPr/>
        </p:nvCxnSpPr>
        <p:spPr>
          <a:xfrm rot="5400000" flipH="1" flipV="1">
            <a:off x="9610344" y="3493008"/>
            <a:ext cx="301752" cy="301752"/>
          </a:xfrm>
          <a:prstGeom prst="bentConnector3">
            <a:avLst>
              <a:gd name="adj1" fmla="val 10151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5F2730BB-9C21-D9CE-6DC3-661BA1D635DC}"/>
              </a:ext>
            </a:extLst>
          </p:cNvPr>
          <p:cNvCxnSpPr>
            <a:cxnSpLocks/>
          </p:cNvCxnSpPr>
          <p:nvPr/>
        </p:nvCxnSpPr>
        <p:spPr>
          <a:xfrm rot="10800000" flipV="1">
            <a:off x="9400032" y="3297634"/>
            <a:ext cx="377954" cy="346250"/>
          </a:xfrm>
          <a:prstGeom prst="bentConnector3">
            <a:avLst>
              <a:gd name="adj1" fmla="val 98387"/>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2860592-9FDC-48EE-C9B4-ADD61B400226}"/>
              </a:ext>
            </a:extLst>
          </p:cNvPr>
          <p:cNvSpPr txBox="1"/>
          <p:nvPr/>
        </p:nvSpPr>
        <p:spPr>
          <a:xfrm>
            <a:off x="9417328" y="3083179"/>
            <a:ext cx="3860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i="1">
                <a:solidFill>
                  <a:schemeClr val="accent1">
                    <a:lumMod val="49000"/>
                  </a:schemeClr>
                </a:solidFill>
                <a:cs typeface="Segoe UI"/>
              </a:rPr>
              <a:t>2B</a:t>
            </a:r>
          </a:p>
          <a:p>
            <a:endParaRPr lang="en-US" sz="1200" b="1" i="1">
              <a:solidFill>
                <a:schemeClr val="accent1">
                  <a:lumMod val="49000"/>
                </a:schemeClr>
              </a:solidFill>
              <a:cs typeface="Segoe UI"/>
            </a:endParaRPr>
          </a:p>
        </p:txBody>
      </p:sp>
      <p:cxnSp>
        <p:nvCxnSpPr>
          <p:cNvPr id="22" name="Connector: Elbow 21">
            <a:extLst>
              <a:ext uri="{FF2B5EF4-FFF2-40B4-BE49-F238E27FC236}">
                <a16:creationId xmlns:a16="http://schemas.microsoft.com/office/drawing/2014/main" id="{5383C9CC-5A1C-EF3E-861A-BCFB3CC55680}"/>
              </a:ext>
            </a:extLst>
          </p:cNvPr>
          <p:cNvCxnSpPr>
            <a:cxnSpLocks/>
          </p:cNvCxnSpPr>
          <p:nvPr/>
        </p:nvCxnSpPr>
        <p:spPr>
          <a:xfrm rot="16200000" flipH="1">
            <a:off x="8776074" y="4996993"/>
            <a:ext cx="424957" cy="384048"/>
          </a:xfrm>
          <a:prstGeom prst="bentConnector3">
            <a:avLst>
              <a:gd name="adj1" fmla="val 101642"/>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0D6BF9B-2241-55B6-6D40-7FA3A906535A}"/>
              </a:ext>
            </a:extLst>
          </p:cNvPr>
          <p:cNvSpPr txBox="1"/>
          <p:nvPr/>
        </p:nvSpPr>
        <p:spPr>
          <a:xfrm>
            <a:off x="8481592" y="5170663"/>
            <a:ext cx="3860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i="1">
                <a:solidFill>
                  <a:schemeClr val="accent1">
                    <a:lumMod val="49000"/>
                  </a:schemeClr>
                </a:solidFill>
                <a:cs typeface="Segoe UI"/>
              </a:rPr>
              <a:t>2B</a:t>
            </a:r>
          </a:p>
          <a:p>
            <a:endParaRPr lang="en-US" sz="1200" b="1" i="1">
              <a:solidFill>
                <a:schemeClr val="accent1">
                  <a:lumMod val="49000"/>
                </a:schemeClr>
              </a:solidFill>
              <a:cs typeface="Segoe UI"/>
            </a:endParaRPr>
          </a:p>
        </p:txBody>
      </p:sp>
      <p:cxnSp>
        <p:nvCxnSpPr>
          <p:cNvPr id="27" name="Connector: Elbow 26">
            <a:extLst>
              <a:ext uri="{FF2B5EF4-FFF2-40B4-BE49-F238E27FC236}">
                <a16:creationId xmlns:a16="http://schemas.microsoft.com/office/drawing/2014/main" id="{1A4A4E3C-C59E-DD33-17B7-AF8C55DE128E}"/>
              </a:ext>
            </a:extLst>
          </p:cNvPr>
          <p:cNvCxnSpPr>
            <a:cxnSpLocks/>
          </p:cNvCxnSpPr>
          <p:nvPr/>
        </p:nvCxnSpPr>
        <p:spPr>
          <a:xfrm rot="16200000" flipV="1">
            <a:off x="8898916" y="4889002"/>
            <a:ext cx="330650" cy="232675"/>
          </a:xfrm>
          <a:prstGeom prst="bentConnector3">
            <a:avLst>
              <a:gd name="adj1" fmla="val 2987"/>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730402E-53E3-21A2-9D98-5A56F8E0192D}"/>
              </a:ext>
            </a:extLst>
          </p:cNvPr>
          <p:cNvSpPr txBox="1"/>
          <p:nvPr/>
        </p:nvSpPr>
        <p:spPr>
          <a:xfrm>
            <a:off x="8895022" y="4891771"/>
            <a:ext cx="3860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i="1">
                <a:solidFill>
                  <a:schemeClr val="accent1">
                    <a:lumMod val="49000"/>
                  </a:schemeClr>
                </a:solidFill>
                <a:cs typeface="Segoe UI"/>
              </a:rPr>
              <a:t>2A</a:t>
            </a:r>
          </a:p>
          <a:p>
            <a:endParaRPr lang="en-US" sz="1200" b="1" i="1">
              <a:solidFill>
                <a:schemeClr val="accent1">
                  <a:lumMod val="49000"/>
                </a:schemeClr>
              </a:solidFill>
              <a:cs typeface="Segoe UI"/>
            </a:endParaRPr>
          </a:p>
        </p:txBody>
      </p:sp>
      <p:cxnSp>
        <p:nvCxnSpPr>
          <p:cNvPr id="33" name="Straight Arrow Connector 32">
            <a:extLst>
              <a:ext uri="{FF2B5EF4-FFF2-40B4-BE49-F238E27FC236}">
                <a16:creationId xmlns:a16="http://schemas.microsoft.com/office/drawing/2014/main" id="{038E0E51-0959-702A-0EE6-7A1DB2F81A24}"/>
              </a:ext>
            </a:extLst>
          </p:cNvPr>
          <p:cNvCxnSpPr>
            <a:cxnSpLocks/>
          </p:cNvCxnSpPr>
          <p:nvPr/>
        </p:nvCxnSpPr>
        <p:spPr>
          <a:xfrm flipH="1" flipV="1">
            <a:off x="11082528" y="4370832"/>
            <a:ext cx="182880" cy="469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D722BF0-9896-C2AD-50BB-35B7412265F5}"/>
              </a:ext>
            </a:extLst>
          </p:cNvPr>
          <p:cNvCxnSpPr/>
          <p:nvPr/>
        </p:nvCxnSpPr>
        <p:spPr>
          <a:xfrm>
            <a:off x="10917936" y="4478058"/>
            <a:ext cx="173736" cy="413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61AD65E-71FF-A872-D008-8A2BBBB5E687}"/>
              </a:ext>
            </a:extLst>
          </p:cNvPr>
          <p:cNvSpPr txBox="1"/>
          <p:nvPr/>
        </p:nvSpPr>
        <p:spPr>
          <a:xfrm rot="20205893">
            <a:off x="10724920" y="4544356"/>
            <a:ext cx="3860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i="1">
                <a:solidFill>
                  <a:schemeClr val="accent1">
                    <a:lumMod val="49000"/>
                  </a:schemeClr>
                </a:solidFill>
                <a:cs typeface="Segoe UI"/>
              </a:rPr>
              <a:t>2A</a:t>
            </a:r>
          </a:p>
          <a:p>
            <a:endParaRPr lang="en-US" sz="1200" b="1" i="1">
              <a:solidFill>
                <a:schemeClr val="accent1">
                  <a:lumMod val="49000"/>
                </a:schemeClr>
              </a:solidFill>
              <a:cs typeface="Segoe UI"/>
            </a:endParaRPr>
          </a:p>
        </p:txBody>
      </p:sp>
      <p:sp>
        <p:nvSpPr>
          <p:cNvPr id="38" name="TextBox 37">
            <a:extLst>
              <a:ext uri="{FF2B5EF4-FFF2-40B4-BE49-F238E27FC236}">
                <a16:creationId xmlns:a16="http://schemas.microsoft.com/office/drawing/2014/main" id="{7DA49726-B9BD-C21C-1EAB-D868320B1514}"/>
              </a:ext>
            </a:extLst>
          </p:cNvPr>
          <p:cNvSpPr txBox="1"/>
          <p:nvPr/>
        </p:nvSpPr>
        <p:spPr>
          <a:xfrm rot="19999059">
            <a:off x="11185369" y="4496999"/>
            <a:ext cx="3860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i="1">
                <a:solidFill>
                  <a:schemeClr val="accent1">
                    <a:lumMod val="49000"/>
                  </a:schemeClr>
                </a:solidFill>
                <a:cs typeface="Segoe UI"/>
              </a:rPr>
              <a:t>2B</a:t>
            </a:r>
          </a:p>
          <a:p>
            <a:endParaRPr lang="en-US" sz="1200" b="1" i="1">
              <a:solidFill>
                <a:schemeClr val="accent1">
                  <a:lumMod val="49000"/>
                </a:schemeClr>
              </a:solidFill>
              <a:cs typeface="Segoe UI"/>
            </a:endParaRPr>
          </a:p>
        </p:txBody>
      </p:sp>
      <p:sp>
        <p:nvSpPr>
          <p:cNvPr id="39" name="TextBox 38">
            <a:extLst>
              <a:ext uri="{FF2B5EF4-FFF2-40B4-BE49-F238E27FC236}">
                <a16:creationId xmlns:a16="http://schemas.microsoft.com/office/drawing/2014/main" id="{02133938-004F-B3C4-481A-DCD53C21ACFC}"/>
              </a:ext>
            </a:extLst>
          </p:cNvPr>
          <p:cNvSpPr txBox="1"/>
          <p:nvPr/>
        </p:nvSpPr>
        <p:spPr>
          <a:xfrm rot="2704199">
            <a:off x="10435478" y="3634789"/>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Mario Capecchi Dr</a:t>
            </a:r>
          </a:p>
        </p:txBody>
      </p:sp>
      <p:sp>
        <p:nvSpPr>
          <p:cNvPr id="40" name="TextBox 39">
            <a:extLst>
              <a:ext uri="{FF2B5EF4-FFF2-40B4-BE49-F238E27FC236}">
                <a16:creationId xmlns:a16="http://schemas.microsoft.com/office/drawing/2014/main" id="{C5F178F1-A093-06A2-8EDF-C7E3320FE29E}"/>
              </a:ext>
            </a:extLst>
          </p:cNvPr>
          <p:cNvSpPr txBox="1"/>
          <p:nvPr/>
        </p:nvSpPr>
        <p:spPr>
          <a:xfrm rot="929831">
            <a:off x="9471313" y="544748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South  Campus Dr</a:t>
            </a:r>
          </a:p>
        </p:txBody>
      </p:sp>
      <p:sp>
        <p:nvSpPr>
          <p:cNvPr id="41" name="TextBox 40">
            <a:extLst>
              <a:ext uri="{FF2B5EF4-FFF2-40B4-BE49-F238E27FC236}">
                <a16:creationId xmlns:a16="http://schemas.microsoft.com/office/drawing/2014/main" id="{CAFDEF7B-329A-DEF3-F258-22C4EAA273A1}"/>
              </a:ext>
            </a:extLst>
          </p:cNvPr>
          <p:cNvSpPr txBox="1"/>
          <p:nvPr/>
        </p:nvSpPr>
        <p:spPr>
          <a:xfrm rot="5400000">
            <a:off x="8361936" y="452572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University St</a:t>
            </a:r>
          </a:p>
        </p:txBody>
      </p:sp>
      <p:sp>
        <p:nvSpPr>
          <p:cNvPr id="42" name="TextBox 41">
            <a:extLst>
              <a:ext uri="{FF2B5EF4-FFF2-40B4-BE49-F238E27FC236}">
                <a16:creationId xmlns:a16="http://schemas.microsoft.com/office/drawing/2014/main" id="{241B5A6B-34FC-9DE9-1307-B1399FB8A642}"/>
              </a:ext>
            </a:extLst>
          </p:cNvPr>
          <p:cNvSpPr txBox="1"/>
          <p:nvPr/>
        </p:nvSpPr>
        <p:spPr>
          <a:xfrm rot="17918374">
            <a:off x="9696268" y="2721601"/>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North  Campus Dr</a:t>
            </a:r>
          </a:p>
        </p:txBody>
      </p:sp>
      <p:sp>
        <p:nvSpPr>
          <p:cNvPr id="43" name="TextBox 42">
            <a:extLst>
              <a:ext uri="{FF2B5EF4-FFF2-40B4-BE49-F238E27FC236}">
                <a16:creationId xmlns:a16="http://schemas.microsoft.com/office/drawing/2014/main" id="{EA1DA3C4-2578-D13E-BC00-578828B2B0EC}"/>
              </a:ext>
            </a:extLst>
          </p:cNvPr>
          <p:cNvSpPr txBox="1"/>
          <p:nvPr/>
        </p:nvSpPr>
        <p:spPr>
          <a:xfrm>
            <a:off x="690280" y="4927407"/>
            <a:ext cx="1357976"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Salt Lake Central Station</a:t>
            </a:r>
            <a:endParaRPr lang="en-US"/>
          </a:p>
        </p:txBody>
      </p:sp>
    </p:spTree>
    <p:extLst>
      <p:ext uri="{BB962C8B-B14F-4D97-AF65-F5344CB8AC3E}">
        <p14:creationId xmlns:p14="http://schemas.microsoft.com/office/powerpoint/2010/main" val="4857445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CED46C5-B7F1-A4D6-3F6B-B8325C249D73}"/>
              </a:ext>
            </a:extLst>
          </p:cNvPr>
          <p:cNvSpPr>
            <a:spLocks noGrp="1"/>
          </p:cNvSpPr>
          <p:nvPr>
            <p:ph type="sldNum" sz="quarter" idx="12"/>
          </p:nvPr>
        </p:nvSpPr>
        <p:spPr/>
        <p:txBody>
          <a:bodyPr/>
          <a:lstStyle/>
          <a:p>
            <a:fld id="{7443972A-68F0-4EEE-8D44-8247859870C0}" type="slidenum">
              <a:rPr lang="en-US" smtClean="0"/>
              <a:pPr/>
              <a:t>46</a:t>
            </a:fld>
            <a:endParaRPr lang="en-US"/>
          </a:p>
        </p:txBody>
      </p:sp>
      <p:pic>
        <p:nvPicPr>
          <p:cNvPr id="7" name="Picture 6" descr="A map of a city&#10;&#10;Description automatically generated">
            <a:extLst>
              <a:ext uri="{FF2B5EF4-FFF2-40B4-BE49-F238E27FC236}">
                <a16:creationId xmlns:a16="http://schemas.microsoft.com/office/drawing/2014/main" id="{21BA1238-E89D-DCCA-DFA6-0E877E0D8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1"/>
            <a:ext cx="11233362" cy="6847807"/>
          </a:xfrm>
          <a:prstGeom prst="rect">
            <a:avLst/>
          </a:prstGeom>
        </p:spPr>
      </p:pic>
      <p:sp>
        <p:nvSpPr>
          <p:cNvPr id="8" name="TextBox 7">
            <a:extLst>
              <a:ext uri="{FF2B5EF4-FFF2-40B4-BE49-F238E27FC236}">
                <a16:creationId xmlns:a16="http://schemas.microsoft.com/office/drawing/2014/main" id="{26D90DDD-8F3E-6553-AA39-4FB4E4D8F55A}"/>
              </a:ext>
            </a:extLst>
          </p:cNvPr>
          <p:cNvSpPr txBox="1"/>
          <p:nvPr/>
        </p:nvSpPr>
        <p:spPr>
          <a:xfrm>
            <a:off x="8702833" y="234160"/>
            <a:ext cx="2743200" cy="1261884"/>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Route 4</a:t>
            </a:r>
          </a:p>
          <a:p>
            <a:pPr marL="285750" indent="-285750">
              <a:buFont typeface="Arial"/>
              <a:buChar char="•"/>
            </a:pPr>
            <a:r>
              <a:rPr lang="en-US" sz="1600">
                <a:cs typeface="Segoe UI"/>
              </a:rPr>
              <a:t>Extended to 6200 South/ Wasatch Blvd Park &amp; Ride</a:t>
            </a:r>
          </a:p>
        </p:txBody>
      </p:sp>
      <p:sp>
        <p:nvSpPr>
          <p:cNvPr id="9" name="TextBox 8">
            <a:extLst>
              <a:ext uri="{FF2B5EF4-FFF2-40B4-BE49-F238E27FC236}">
                <a16:creationId xmlns:a16="http://schemas.microsoft.com/office/drawing/2014/main" id="{F9F4AA27-58B7-5F2E-E4B2-84D312D9FC11}"/>
              </a:ext>
            </a:extLst>
          </p:cNvPr>
          <p:cNvSpPr txBox="1"/>
          <p:nvPr/>
        </p:nvSpPr>
        <p:spPr>
          <a:xfrm>
            <a:off x="5839176" y="723703"/>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500 S</a:t>
            </a:r>
          </a:p>
        </p:txBody>
      </p:sp>
      <p:sp>
        <p:nvSpPr>
          <p:cNvPr id="10" name="TextBox 9">
            <a:extLst>
              <a:ext uri="{FF2B5EF4-FFF2-40B4-BE49-F238E27FC236}">
                <a16:creationId xmlns:a16="http://schemas.microsoft.com/office/drawing/2014/main" id="{00D48289-9A2F-C001-5D2C-8123CFC5DF9F}"/>
              </a:ext>
            </a:extLst>
          </p:cNvPr>
          <p:cNvSpPr txBox="1"/>
          <p:nvPr/>
        </p:nvSpPr>
        <p:spPr>
          <a:xfrm rot="1537144">
            <a:off x="5649157" y="355584"/>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South Campus Dr</a:t>
            </a:r>
          </a:p>
        </p:txBody>
      </p:sp>
      <p:sp>
        <p:nvSpPr>
          <p:cNvPr id="11" name="TextBox 10">
            <a:extLst>
              <a:ext uri="{FF2B5EF4-FFF2-40B4-BE49-F238E27FC236}">
                <a16:creationId xmlns:a16="http://schemas.microsoft.com/office/drawing/2014/main" id="{4D50B4B7-B0E3-14A8-FCCA-302A5F16D859}"/>
              </a:ext>
            </a:extLst>
          </p:cNvPr>
          <p:cNvSpPr txBox="1"/>
          <p:nvPr/>
        </p:nvSpPr>
        <p:spPr>
          <a:xfrm>
            <a:off x="4878681" y="24884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200 S</a:t>
            </a:r>
          </a:p>
        </p:txBody>
      </p:sp>
      <p:sp>
        <p:nvSpPr>
          <p:cNvPr id="12" name="TextBox 11">
            <a:extLst>
              <a:ext uri="{FF2B5EF4-FFF2-40B4-BE49-F238E27FC236}">
                <a16:creationId xmlns:a16="http://schemas.microsoft.com/office/drawing/2014/main" id="{6E7A2BE3-E161-5F7F-1D56-C8E606B66A8C}"/>
              </a:ext>
            </a:extLst>
          </p:cNvPr>
          <p:cNvSpPr txBox="1"/>
          <p:nvPr/>
        </p:nvSpPr>
        <p:spPr>
          <a:xfrm rot="16200000">
            <a:off x="4462090" y="37195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200 E</a:t>
            </a:r>
          </a:p>
        </p:txBody>
      </p:sp>
      <p:sp>
        <p:nvSpPr>
          <p:cNvPr id="13" name="TextBox 12">
            <a:extLst>
              <a:ext uri="{FF2B5EF4-FFF2-40B4-BE49-F238E27FC236}">
                <a16:creationId xmlns:a16="http://schemas.microsoft.com/office/drawing/2014/main" id="{AE8EBA05-00BC-C655-4377-63A1FBD9CE3B}"/>
              </a:ext>
            </a:extLst>
          </p:cNvPr>
          <p:cNvSpPr txBox="1"/>
          <p:nvPr/>
        </p:nvSpPr>
        <p:spPr>
          <a:xfrm rot="16200000">
            <a:off x="4203803" y="609696"/>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W Temple</a:t>
            </a:r>
          </a:p>
        </p:txBody>
      </p:sp>
      <p:sp>
        <p:nvSpPr>
          <p:cNvPr id="14" name="TextBox 13">
            <a:extLst>
              <a:ext uri="{FF2B5EF4-FFF2-40B4-BE49-F238E27FC236}">
                <a16:creationId xmlns:a16="http://schemas.microsoft.com/office/drawing/2014/main" id="{D409A035-9715-4F61-1858-03F80BAA1D8D}"/>
              </a:ext>
            </a:extLst>
          </p:cNvPr>
          <p:cNvSpPr txBox="1"/>
          <p:nvPr/>
        </p:nvSpPr>
        <p:spPr>
          <a:xfrm rot="16200000">
            <a:off x="5676669" y="50670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1300 E</a:t>
            </a:r>
          </a:p>
        </p:txBody>
      </p:sp>
      <p:sp>
        <p:nvSpPr>
          <p:cNvPr id="15" name="TextBox 14">
            <a:extLst>
              <a:ext uri="{FF2B5EF4-FFF2-40B4-BE49-F238E27FC236}">
                <a16:creationId xmlns:a16="http://schemas.microsoft.com/office/drawing/2014/main" id="{DA2C9188-AC32-BE12-756D-2E370D842E19}"/>
              </a:ext>
            </a:extLst>
          </p:cNvPr>
          <p:cNvSpPr txBox="1"/>
          <p:nvPr/>
        </p:nvSpPr>
        <p:spPr>
          <a:xfrm rot="3490701">
            <a:off x="6940757" y="1864098"/>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Foothill Blvd</a:t>
            </a:r>
          </a:p>
        </p:txBody>
      </p:sp>
      <p:sp>
        <p:nvSpPr>
          <p:cNvPr id="16" name="TextBox 15">
            <a:extLst>
              <a:ext uri="{FF2B5EF4-FFF2-40B4-BE49-F238E27FC236}">
                <a16:creationId xmlns:a16="http://schemas.microsoft.com/office/drawing/2014/main" id="{D94836BA-06DC-BE7C-6228-609A205B2585}"/>
              </a:ext>
            </a:extLst>
          </p:cNvPr>
          <p:cNvSpPr txBox="1"/>
          <p:nvPr/>
        </p:nvSpPr>
        <p:spPr>
          <a:xfrm rot="16596699">
            <a:off x="7160051" y="5034019"/>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Wasatch Blvd</a:t>
            </a:r>
          </a:p>
        </p:txBody>
      </p:sp>
      <p:sp>
        <p:nvSpPr>
          <p:cNvPr id="17" name="TextBox 16">
            <a:extLst>
              <a:ext uri="{FF2B5EF4-FFF2-40B4-BE49-F238E27FC236}">
                <a16:creationId xmlns:a16="http://schemas.microsoft.com/office/drawing/2014/main" id="{BED62D69-0B64-E5E6-3E42-345875FAAEF2}"/>
              </a:ext>
            </a:extLst>
          </p:cNvPr>
          <p:cNvSpPr txBox="1"/>
          <p:nvPr/>
        </p:nvSpPr>
        <p:spPr>
          <a:xfrm>
            <a:off x="8316376" y="3574095"/>
            <a:ext cx="1357976"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Olympus Cove Park &amp; Ride</a:t>
            </a:r>
            <a:endParaRPr lang="en-US"/>
          </a:p>
        </p:txBody>
      </p:sp>
      <p:sp>
        <p:nvSpPr>
          <p:cNvPr id="18" name="TextBox 17">
            <a:extLst>
              <a:ext uri="{FF2B5EF4-FFF2-40B4-BE49-F238E27FC236}">
                <a16:creationId xmlns:a16="http://schemas.microsoft.com/office/drawing/2014/main" id="{698CD1ED-4152-EC33-10C6-E1B55CE0CE00}"/>
              </a:ext>
            </a:extLst>
          </p:cNvPr>
          <p:cNvSpPr txBox="1"/>
          <p:nvPr/>
        </p:nvSpPr>
        <p:spPr>
          <a:xfrm>
            <a:off x="8260080" y="5984085"/>
            <a:ext cx="1414272" cy="738664"/>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6200 South/Wasatch Park &amp; Ride</a:t>
            </a:r>
            <a:endParaRPr lang="en-US"/>
          </a:p>
        </p:txBody>
      </p:sp>
    </p:spTree>
    <p:extLst>
      <p:ext uri="{BB962C8B-B14F-4D97-AF65-F5344CB8AC3E}">
        <p14:creationId xmlns:p14="http://schemas.microsoft.com/office/powerpoint/2010/main" val="3392692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AD8D426-344B-90E6-91AC-160FB2008F3E}"/>
              </a:ext>
            </a:extLst>
          </p:cNvPr>
          <p:cNvSpPr>
            <a:spLocks noGrp="1"/>
          </p:cNvSpPr>
          <p:nvPr>
            <p:ph type="sldNum" sz="quarter" idx="12"/>
          </p:nvPr>
        </p:nvSpPr>
        <p:spPr/>
        <p:txBody>
          <a:bodyPr/>
          <a:lstStyle/>
          <a:p>
            <a:fld id="{7443972A-68F0-4EEE-8D44-8247859870C0}" type="slidenum">
              <a:rPr lang="en-US" smtClean="0"/>
              <a:pPr/>
              <a:t>47</a:t>
            </a:fld>
            <a:endParaRPr lang="en-US"/>
          </a:p>
        </p:txBody>
      </p:sp>
      <p:pic>
        <p:nvPicPr>
          <p:cNvPr id="9" name="Picture 8" descr="A map of a city&#10;&#10;Description automatically generated">
            <a:extLst>
              <a:ext uri="{FF2B5EF4-FFF2-40B4-BE49-F238E27FC236}">
                <a16:creationId xmlns:a16="http://schemas.microsoft.com/office/drawing/2014/main" id="{17E0CCA0-DABB-C5D0-26BC-5E1780EBB8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0"/>
            <a:ext cx="11250083" cy="6858000"/>
          </a:xfrm>
          <a:prstGeom prst="rect">
            <a:avLst/>
          </a:prstGeom>
        </p:spPr>
      </p:pic>
      <p:sp>
        <p:nvSpPr>
          <p:cNvPr id="10" name="TextBox 9">
            <a:extLst>
              <a:ext uri="{FF2B5EF4-FFF2-40B4-BE49-F238E27FC236}">
                <a16:creationId xmlns:a16="http://schemas.microsoft.com/office/drawing/2014/main" id="{B4F9C5C5-1763-93F8-A2BE-73034BB61E69}"/>
              </a:ext>
            </a:extLst>
          </p:cNvPr>
          <p:cNvSpPr txBox="1"/>
          <p:nvPr/>
        </p:nvSpPr>
        <p:spPr>
          <a:xfrm>
            <a:off x="658290" y="397446"/>
            <a:ext cx="2743200" cy="1754326"/>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Route 45</a:t>
            </a:r>
          </a:p>
          <a:p>
            <a:pPr marL="285750" indent="-285750">
              <a:buFont typeface="Arial"/>
              <a:buChar char="•"/>
            </a:pPr>
            <a:r>
              <a:rPr lang="en-US" sz="1600">
                <a:cs typeface="Segoe UI"/>
              </a:rPr>
              <a:t>Rerouted to serve 4500 South between 1300 East and 2300 East (service on Murray-Holladay Rd replaced by route 223)</a:t>
            </a:r>
          </a:p>
        </p:txBody>
      </p:sp>
      <p:sp>
        <p:nvSpPr>
          <p:cNvPr id="11" name="TextBox 10">
            <a:extLst>
              <a:ext uri="{FF2B5EF4-FFF2-40B4-BE49-F238E27FC236}">
                <a16:creationId xmlns:a16="http://schemas.microsoft.com/office/drawing/2014/main" id="{08E0DA0A-2770-FCC9-B1B4-433FBDFE1B96}"/>
              </a:ext>
            </a:extLst>
          </p:cNvPr>
          <p:cNvSpPr txBox="1"/>
          <p:nvPr/>
        </p:nvSpPr>
        <p:spPr>
          <a:xfrm>
            <a:off x="4236250" y="3067035"/>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4500 S</a:t>
            </a:r>
          </a:p>
        </p:txBody>
      </p:sp>
      <p:sp>
        <p:nvSpPr>
          <p:cNvPr id="12" name="TextBox 11">
            <a:extLst>
              <a:ext uri="{FF2B5EF4-FFF2-40B4-BE49-F238E27FC236}">
                <a16:creationId xmlns:a16="http://schemas.microsoft.com/office/drawing/2014/main" id="{7ED5E7C4-3208-4F63-8031-E88BA29FF70F}"/>
              </a:ext>
            </a:extLst>
          </p:cNvPr>
          <p:cNvSpPr txBox="1"/>
          <p:nvPr/>
        </p:nvSpPr>
        <p:spPr>
          <a:xfrm>
            <a:off x="5727592" y="4188264"/>
            <a:ext cx="15767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Murray-Holladay Rd</a:t>
            </a:r>
          </a:p>
        </p:txBody>
      </p:sp>
      <p:sp>
        <p:nvSpPr>
          <p:cNvPr id="13" name="TextBox 12">
            <a:extLst>
              <a:ext uri="{FF2B5EF4-FFF2-40B4-BE49-F238E27FC236}">
                <a16:creationId xmlns:a16="http://schemas.microsoft.com/office/drawing/2014/main" id="{F65D7541-A930-2E1E-7039-D391868BF332}"/>
              </a:ext>
            </a:extLst>
          </p:cNvPr>
          <p:cNvSpPr txBox="1"/>
          <p:nvPr/>
        </p:nvSpPr>
        <p:spPr>
          <a:xfrm rot="16200000">
            <a:off x="6649795" y="2914996"/>
            <a:ext cx="15767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2300 E</a:t>
            </a:r>
          </a:p>
        </p:txBody>
      </p:sp>
      <p:sp>
        <p:nvSpPr>
          <p:cNvPr id="14" name="TextBox 13">
            <a:extLst>
              <a:ext uri="{FF2B5EF4-FFF2-40B4-BE49-F238E27FC236}">
                <a16:creationId xmlns:a16="http://schemas.microsoft.com/office/drawing/2014/main" id="{E4F7607C-AA6E-1BB3-AD20-D3945AE8CEB1}"/>
              </a:ext>
            </a:extLst>
          </p:cNvPr>
          <p:cNvSpPr txBox="1"/>
          <p:nvPr/>
        </p:nvSpPr>
        <p:spPr>
          <a:xfrm rot="17402260">
            <a:off x="8885450" y="2407324"/>
            <a:ext cx="15767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Wasatch Blvd</a:t>
            </a:r>
          </a:p>
        </p:txBody>
      </p:sp>
      <p:sp>
        <p:nvSpPr>
          <p:cNvPr id="15" name="TextBox 14">
            <a:extLst>
              <a:ext uri="{FF2B5EF4-FFF2-40B4-BE49-F238E27FC236}">
                <a16:creationId xmlns:a16="http://schemas.microsoft.com/office/drawing/2014/main" id="{54867192-D48B-60BD-5171-838D3F8C3C4C}"/>
              </a:ext>
            </a:extLst>
          </p:cNvPr>
          <p:cNvSpPr txBox="1"/>
          <p:nvPr/>
        </p:nvSpPr>
        <p:spPr>
          <a:xfrm>
            <a:off x="9532340" y="1224392"/>
            <a:ext cx="1357976"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Olympus Cove Park &amp; Ride</a:t>
            </a:r>
            <a:endParaRPr lang="en-US"/>
          </a:p>
        </p:txBody>
      </p:sp>
      <p:sp>
        <p:nvSpPr>
          <p:cNvPr id="16" name="TextBox 15">
            <a:extLst>
              <a:ext uri="{FF2B5EF4-FFF2-40B4-BE49-F238E27FC236}">
                <a16:creationId xmlns:a16="http://schemas.microsoft.com/office/drawing/2014/main" id="{5E96B486-EBAA-822C-6A77-E426EDC168D6}"/>
              </a:ext>
            </a:extLst>
          </p:cNvPr>
          <p:cNvSpPr txBox="1"/>
          <p:nvPr/>
        </p:nvSpPr>
        <p:spPr>
          <a:xfrm>
            <a:off x="470958" y="5132363"/>
            <a:ext cx="1357976"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Murray Central Station</a:t>
            </a:r>
            <a:endParaRPr lang="en-US"/>
          </a:p>
        </p:txBody>
      </p:sp>
      <p:sp>
        <p:nvSpPr>
          <p:cNvPr id="17" name="TextBox 16">
            <a:extLst>
              <a:ext uri="{FF2B5EF4-FFF2-40B4-BE49-F238E27FC236}">
                <a16:creationId xmlns:a16="http://schemas.microsoft.com/office/drawing/2014/main" id="{193DF810-4999-C3F5-195D-11A8194B6D81}"/>
              </a:ext>
            </a:extLst>
          </p:cNvPr>
          <p:cNvSpPr txBox="1"/>
          <p:nvPr/>
        </p:nvSpPr>
        <p:spPr>
          <a:xfrm rot="18013773">
            <a:off x="1161192" y="4065153"/>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Vine St</a:t>
            </a:r>
          </a:p>
        </p:txBody>
      </p:sp>
    </p:spTree>
    <p:extLst>
      <p:ext uri="{BB962C8B-B14F-4D97-AF65-F5344CB8AC3E}">
        <p14:creationId xmlns:p14="http://schemas.microsoft.com/office/powerpoint/2010/main" val="5744914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2EBDBDE-DEB4-F18D-F28A-F59D10C81E67}"/>
              </a:ext>
            </a:extLst>
          </p:cNvPr>
          <p:cNvSpPr>
            <a:spLocks noGrp="1"/>
          </p:cNvSpPr>
          <p:nvPr>
            <p:ph type="sldNum" sz="quarter" idx="12"/>
          </p:nvPr>
        </p:nvSpPr>
        <p:spPr/>
        <p:txBody>
          <a:bodyPr/>
          <a:lstStyle/>
          <a:p>
            <a:fld id="{7443972A-68F0-4EEE-8D44-8247859870C0}" type="slidenum">
              <a:rPr lang="en-US" smtClean="0"/>
              <a:pPr/>
              <a:t>48</a:t>
            </a:fld>
            <a:endParaRPr lang="en-US"/>
          </a:p>
        </p:txBody>
      </p:sp>
      <p:pic>
        <p:nvPicPr>
          <p:cNvPr id="7" name="Picture 6" descr="A map of a city&#10;&#10;Description automatically generated">
            <a:extLst>
              <a:ext uri="{FF2B5EF4-FFF2-40B4-BE49-F238E27FC236}">
                <a16:creationId xmlns:a16="http://schemas.microsoft.com/office/drawing/2014/main" id="{3319A38F-546C-2808-F6D1-1BB121EDB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0"/>
            <a:ext cx="11250083" cy="6858000"/>
          </a:xfrm>
          <a:prstGeom prst="rect">
            <a:avLst/>
          </a:prstGeom>
        </p:spPr>
      </p:pic>
      <p:sp>
        <p:nvSpPr>
          <p:cNvPr id="8" name="TextBox 7">
            <a:extLst>
              <a:ext uri="{FF2B5EF4-FFF2-40B4-BE49-F238E27FC236}">
                <a16:creationId xmlns:a16="http://schemas.microsoft.com/office/drawing/2014/main" id="{E86EE075-D6E1-EDDB-61FC-02F76D3B22A8}"/>
              </a:ext>
            </a:extLst>
          </p:cNvPr>
          <p:cNvSpPr txBox="1"/>
          <p:nvPr/>
        </p:nvSpPr>
        <p:spPr>
          <a:xfrm>
            <a:off x="6875490" y="375674"/>
            <a:ext cx="2743200" cy="249299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Route 54</a:t>
            </a:r>
          </a:p>
          <a:p>
            <a:pPr marL="285750" indent="-285750">
              <a:buFont typeface="Arial"/>
              <a:buChar char="•"/>
            </a:pPr>
            <a:r>
              <a:rPr lang="en-US" sz="1600">
                <a:cs typeface="Segoe UI"/>
              </a:rPr>
              <a:t>Service increased to 15-min on weekdays and Saturdays, 30-min on Sundays</a:t>
            </a:r>
          </a:p>
          <a:p>
            <a:pPr marL="285750" indent="-285750">
              <a:buFont typeface="Arial"/>
              <a:buChar char="•"/>
            </a:pPr>
            <a:r>
              <a:rPr lang="en-US" sz="1600">
                <a:cs typeface="Segoe UI"/>
              </a:rPr>
              <a:t>Rerouted to serve UFCU Amphitheatre (service on Copper City Dr replaced by route 62)</a:t>
            </a:r>
          </a:p>
        </p:txBody>
      </p:sp>
      <p:sp>
        <p:nvSpPr>
          <p:cNvPr id="9" name="TextBox 8">
            <a:extLst>
              <a:ext uri="{FF2B5EF4-FFF2-40B4-BE49-F238E27FC236}">
                <a16:creationId xmlns:a16="http://schemas.microsoft.com/office/drawing/2014/main" id="{398D3E77-576A-5EC5-9C2C-5448D814A6F1}"/>
              </a:ext>
            </a:extLst>
          </p:cNvPr>
          <p:cNvSpPr txBox="1"/>
          <p:nvPr/>
        </p:nvSpPr>
        <p:spPr>
          <a:xfrm rot="3264612">
            <a:off x="510276" y="3523857"/>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6055 W</a:t>
            </a:r>
          </a:p>
        </p:txBody>
      </p:sp>
      <p:sp>
        <p:nvSpPr>
          <p:cNvPr id="10" name="TextBox 9">
            <a:extLst>
              <a:ext uri="{FF2B5EF4-FFF2-40B4-BE49-F238E27FC236}">
                <a16:creationId xmlns:a16="http://schemas.microsoft.com/office/drawing/2014/main" id="{8F42E1B7-37FB-BF18-3645-F7617797A0BF}"/>
              </a:ext>
            </a:extLst>
          </p:cNvPr>
          <p:cNvSpPr txBox="1"/>
          <p:nvPr/>
        </p:nvSpPr>
        <p:spPr>
          <a:xfrm rot="19819750">
            <a:off x="9700041" y="2957764"/>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Murray Blvd</a:t>
            </a:r>
          </a:p>
        </p:txBody>
      </p:sp>
      <p:sp>
        <p:nvSpPr>
          <p:cNvPr id="11" name="TextBox 10">
            <a:extLst>
              <a:ext uri="{FF2B5EF4-FFF2-40B4-BE49-F238E27FC236}">
                <a16:creationId xmlns:a16="http://schemas.microsoft.com/office/drawing/2014/main" id="{AFB5635E-8506-DD43-5D78-029B89F4E592}"/>
              </a:ext>
            </a:extLst>
          </p:cNvPr>
          <p:cNvSpPr txBox="1"/>
          <p:nvPr/>
        </p:nvSpPr>
        <p:spPr>
          <a:xfrm rot="21196698">
            <a:off x="10481804" y="2644215"/>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Vine St</a:t>
            </a:r>
          </a:p>
        </p:txBody>
      </p:sp>
      <p:sp>
        <p:nvSpPr>
          <p:cNvPr id="12" name="TextBox 11">
            <a:extLst>
              <a:ext uri="{FF2B5EF4-FFF2-40B4-BE49-F238E27FC236}">
                <a16:creationId xmlns:a16="http://schemas.microsoft.com/office/drawing/2014/main" id="{233784B4-0E85-BBAC-2061-9236AF429CEC}"/>
              </a:ext>
            </a:extLst>
          </p:cNvPr>
          <p:cNvSpPr txBox="1"/>
          <p:nvPr/>
        </p:nvSpPr>
        <p:spPr>
          <a:xfrm rot="17068043">
            <a:off x="10776667" y="2114826"/>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Cottonwood St</a:t>
            </a:r>
          </a:p>
        </p:txBody>
      </p:sp>
      <p:sp>
        <p:nvSpPr>
          <p:cNvPr id="13" name="TextBox 12">
            <a:extLst>
              <a:ext uri="{FF2B5EF4-FFF2-40B4-BE49-F238E27FC236}">
                <a16:creationId xmlns:a16="http://schemas.microsoft.com/office/drawing/2014/main" id="{325009CE-97F7-3314-D9BB-6533C37D39EE}"/>
              </a:ext>
            </a:extLst>
          </p:cNvPr>
          <p:cNvSpPr txBox="1"/>
          <p:nvPr/>
        </p:nvSpPr>
        <p:spPr>
          <a:xfrm rot="16200000">
            <a:off x="401418" y="4280388"/>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Copper City Dr</a:t>
            </a:r>
          </a:p>
        </p:txBody>
      </p:sp>
      <p:sp>
        <p:nvSpPr>
          <p:cNvPr id="14" name="TextBox 13">
            <a:extLst>
              <a:ext uri="{FF2B5EF4-FFF2-40B4-BE49-F238E27FC236}">
                <a16:creationId xmlns:a16="http://schemas.microsoft.com/office/drawing/2014/main" id="{FD573177-9672-DFDD-C6C8-02968A301419}"/>
              </a:ext>
            </a:extLst>
          </p:cNvPr>
          <p:cNvSpPr txBox="1"/>
          <p:nvPr/>
        </p:nvSpPr>
        <p:spPr>
          <a:xfrm>
            <a:off x="10443292" y="3232955"/>
            <a:ext cx="1357976"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Murray Central Station</a:t>
            </a:r>
            <a:endParaRPr lang="en-US"/>
          </a:p>
        </p:txBody>
      </p:sp>
      <p:sp>
        <p:nvSpPr>
          <p:cNvPr id="15" name="TextBox 14">
            <a:extLst>
              <a:ext uri="{FF2B5EF4-FFF2-40B4-BE49-F238E27FC236}">
                <a16:creationId xmlns:a16="http://schemas.microsoft.com/office/drawing/2014/main" id="{9D259531-03CD-CEA1-FC06-C787F7306C2E}"/>
              </a:ext>
            </a:extLst>
          </p:cNvPr>
          <p:cNvSpPr txBox="1"/>
          <p:nvPr/>
        </p:nvSpPr>
        <p:spPr>
          <a:xfrm>
            <a:off x="450906" y="2453615"/>
            <a:ext cx="1357976"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UFCU Amphitheatre</a:t>
            </a:r>
            <a:endParaRPr lang="en-US"/>
          </a:p>
        </p:txBody>
      </p:sp>
    </p:spTree>
    <p:extLst>
      <p:ext uri="{BB962C8B-B14F-4D97-AF65-F5344CB8AC3E}">
        <p14:creationId xmlns:p14="http://schemas.microsoft.com/office/powerpoint/2010/main" val="50021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DCBF70-E0B5-943C-4B9B-42F2AB458B66}"/>
              </a:ext>
            </a:extLst>
          </p:cNvPr>
          <p:cNvSpPr>
            <a:spLocks noGrp="1"/>
          </p:cNvSpPr>
          <p:nvPr>
            <p:ph type="sldNum" sz="quarter" idx="12"/>
          </p:nvPr>
        </p:nvSpPr>
        <p:spPr/>
        <p:txBody>
          <a:bodyPr/>
          <a:lstStyle/>
          <a:p>
            <a:fld id="{7443972A-68F0-4EEE-8D44-8247859870C0}" type="slidenum">
              <a:rPr lang="en-US" smtClean="0"/>
              <a:pPr/>
              <a:t>49</a:t>
            </a:fld>
            <a:endParaRPr lang="en-US"/>
          </a:p>
        </p:txBody>
      </p:sp>
      <p:pic>
        <p:nvPicPr>
          <p:cNvPr id="7" name="Picture 6" descr="A map of a city&#10;&#10;Description automatically generated">
            <a:extLst>
              <a:ext uri="{FF2B5EF4-FFF2-40B4-BE49-F238E27FC236}">
                <a16:creationId xmlns:a16="http://schemas.microsoft.com/office/drawing/2014/main" id="{FED12F1F-CA3B-B409-DBF0-BEAB644352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0"/>
            <a:ext cx="11250083" cy="6858000"/>
          </a:xfrm>
          <a:prstGeom prst="rect">
            <a:avLst/>
          </a:prstGeom>
        </p:spPr>
      </p:pic>
      <p:sp>
        <p:nvSpPr>
          <p:cNvPr id="8" name="TextBox 7">
            <a:extLst>
              <a:ext uri="{FF2B5EF4-FFF2-40B4-BE49-F238E27FC236}">
                <a16:creationId xmlns:a16="http://schemas.microsoft.com/office/drawing/2014/main" id="{0142C4B4-08A2-F474-029C-B38DB2EDF1FB}"/>
              </a:ext>
            </a:extLst>
          </p:cNvPr>
          <p:cNvSpPr txBox="1"/>
          <p:nvPr/>
        </p:nvSpPr>
        <p:spPr>
          <a:xfrm>
            <a:off x="658290" y="397446"/>
            <a:ext cx="2743200" cy="1261884"/>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Route 62</a:t>
            </a:r>
          </a:p>
          <a:p>
            <a:pPr marL="285750" indent="-285750">
              <a:buFont typeface="Arial"/>
              <a:buChar char="•"/>
            </a:pPr>
            <a:r>
              <a:rPr lang="en-US" sz="1600">
                <a:cs typeface="Segoe UI"/>
              </a:rPr>
              <a:t>Extended to UFCU Amphitheatre (replaces portions of route 54)</a:t>
            </a:r>
          </a:p>
        </p:txBody>
      </p:sp>
      <p:sp>
        <p:nvSpPr>
          <p:cNvPr id="9" name="TextBox 8">
            <a:extLst>
              <a:ext uri="{FF2B5EF4-FFF2-40B4-BE49-F238E27FC236}">
                <a16:creationId xmlns:a16="http://schemas.microsoft.com/office/drawing/2014/main" id="{E64A2983-800F-46A7-D379-BD0F6D25E040}"/>
              </a:ext>
            </a:extLst>
          </p:cNvPr>
          <p:cNvSpPr txBox="1"/>
          <p:nvPr/>
        </p:nvSpPr>
        <p:spPr>
          <a:xfrm rot="16200000">
            <a:off x="771532" y="3627245"/>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Copper City Dr</a:t>
            </a:r>
          </a:p>
        </p:txBody>
      </p:sp>
      <p:sp>
        <p:nvSpPr>
          <p:cNvPr id="10" name="TextBox 9">
            <a:extLst>
              <a:ext uri="{FF2B5EF4-FFF2-40B4-BE49-F238E27FC236}">
                <a16:creationId xmlns:a16="http://schemas.microsoft.com/office/drawing/2014/main" id="{D750955D-F89A-66FF-40C0-76F75C9D13BA}"/>
              </a:ext>
            </a:extLst>
          </p:cNvPr>
          <p:cNvSpPr txBox="1"/>
          <p:nvPr/>
        </p:nvSpPr>
        <p:spPr>
          <a:xfrm rot="3264612">
            <a:off x="906009" y="2849529"/>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6055 W</a:t>
            </a:r>
          </a:p>
        </p:txBody>
      </p:sp>
      <p:sp>
        <p:nvSpPr>
          <p:cNvPr id="11" name="TextBox 10">
            <a:extLst>
              <a:ext uri="{FF2B5EF4-FFF2-40B4-BE49-F238E27FC236}">
                <a16:creationId xmlns:a16="http://schemas.microsoft.com/office/drawing/2014/main" id="{BD84B075-9BC0-29F2-10E2-25256D33FAAE}"/>
              </a:ext>
            </a:extLst>
          </p:cNvPr>
          <p:cNvSpPr txBox="1"/>
          <p:nvPr/>
        </p:nvSpPr>
        <p:spPr>
          <a:xfrm rot="16200000">
            <a:off x="2724077" y="4558587"/>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4800 W</a:t>
            </a:r>
          </a:p>
        </p:txBody>
      </p:sp>
      <p:sp>
        <p:nvSpPr>
          <p:cNvPr id="12" name="TextBox 11">
            <a:extLst>
              <a:ext uri="{FF2B5EF4-FFF2-40B4-BE49-F238E27FC236}">
                <a16:creationId xmlns:a16="http://schemas.microsoft.com/office/drawing/2014/main" id="{BEB8C5C0-4B85-8875-9B70-6CA4D9F95688}"/>
              </a:ext>
            </a:extLst>
          </p:cNvPr>
          <p:cNvSpPr txBox="1"/>
          <p:nvPr/>
        </p:nvSpPr>
        <p:spPr>
          <a:xfrm>
            <a:off x="5378414" y="4123753"/>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6200 S</a:t>
            </a:r>
          </a:p>
        </p:txBody>
      </p:sp>
      <p:sp>
        <p:nvSpPr>
          <p:cNvPr id="13" name="TextBox 12">
            <a:extLst>
              <a:ext uri="{FF2B5EF4-FFF2-40B4-BE49-F238E27FC236}">
                <a16:creationId xmlns:a16="http://schemas.microsoft.com/office/drawing/2014/main" id="{FA247892-ED1B-8FBE-9503-5C0616B052F8}"/>
              </a:ext>
            </a:extLst>
          </p:cNvPr>
          <p:cNvSpPr txBox="1"/>
          <p:nvPr/>
        </p:nvSpPr>
        <p:spPr>
          <a:xfrm rot="16200000">
            <a:off x="1982071" y="476685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5330 W</a:t>
            </a:r>
          </a:p>
        </p:txBody>
      </p:sp>
      <p:sp>
        <p:nvSpPr>
          <p:cNvPr id="14" name="TextBox 13">
            <a:extLst>
              <a:ext uri="{FF2B5EF4-FFF2-40B4-BE49-F238E27FC236}">
                <a16:creationId xmlns:a16="http://schemas.microsoft.com/office/drawing/2014/main" id="{B4D242DD-FA43-EA34-2CF7-A7CDF90909ED}"/>
              </a:ext>
            </a:extLst>
          </p:cNvPr>
          <p:cNvSpPr txBox="1"/>
          <p:nvPr/>
        </p:nvSpPr>
        <p:spPr>
          <a:xfrm>
            <a:off x="2148239" y="435348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Balsa Ave</a:t>
            </a:r>
          </a:p>
        </p:txBody>
      </p:sp>
      <p:sp>
        <p:nvSpPr>
          <p:cNvPr id="15" name="TextBox 14">
            <a:extLst>
              <a:ext uri="{FF2B5EF4-FFF2-40B4-BE49-F238E27FC236}">
                <a16:creationId xmlns:a16="http://schemas.microsoft.com/office/drawing/2014/main" id="{6AC363E7-998D-DE7E-20E0-05A75DC75D0B}"/>
              </a:ext>
            </a:extLst>
          </p:cNvPr>
          <p:cNvSpPr txBox="1"/>
          <p:nvPr/>
        </p:nvSpPr>
        <p:spPr>
          <a:xfrm>
            <a:off x="10363065" y="4170661"/>
            <a:ext cx="1357976"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Fashion Place West Station</a:t>
            </a:r>
            <a:endParaRPr lang="en-US"/>
          </a:p>
        </p:txBody>
      </p:sp>
      <p:sp>
        <p:nvSpPr>
          <p:cNvPr id="16" name="TextBox 15">
            <a:extLst>
              <a:ext uri="{FF2B5EF4-FFF2-40B4-BE49-F238E27FC236}">
                <a16:creationId xmlns:a16="http://schemas.microsoft.com/office/drawing/2014/main" id="{96B2B051-F8D3-EB06-D18C-6F3115B38FB4}"/>
              </a:ext>
            </a:extLst>
          </p:cNvPr>
          <p:cNvSpPr txBox="1"/>
          <p:nvPr/>
        </p:nvSpPr>
        <p:spPr>
          <a:xfrm>
            <a:off x="1307358" y="1950733"/>
            <a:ext cx="1357976"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UFCU Amphitheatre</a:t>
            </a:r>
            <a:endParaRPr lang="en-US"/>
          </a:p>
        </p:txBody>
      </p:sp>
    </p:spTree>
    <p:extLst>
      <p:ext uri="{BB962C8B-B14F-4D97-AF65-F5344CB8AC3E}">
        <p14:creationId xmlns:p14="http://schemas.microsoft.com/office/powerpoint/2010/main" val="2323840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59749-B4A9-7CA1-F0AA-D18107238AD9}"/>
              </a:ext>
            </a:extLst>
          </p:cNvPr>
          <p:cNvSpPr>
            <a:spLocks noGrp="1"/>
          </p:cNvSpPr>
          <p:nvPr>
            <p:ph type="title"/>
          </p:nvPr>
        </p:nvSpPr>
        <p:spPr/>
        <p:txBody>
          <a:bodyPr/>
          <a:lstStyle/>
          <a:p>
            <a:r>
              <a:rPr lang="en-US"/>
              <a:t>What’s a “major change”?</a:t>
            </a:r>
          </a:p>
        </p:txBody>
      </p:sp>
      <p:sp>
        <p:nvSpPr>
          <p:cNvPr id="3" name="Content Placeholder 2">
            <a:extLst>
              <a:ext uri="{FF2B5EF4-FFF2-40B4-BE49-F238E27FC236}">
                <a16:creationId xmlns:a16="http://schemas.microsoft.com/office/drawing/2014/main" id="{8D30C8E1-85E1-FC35-18F7-F9CAA4E9D917}"/>
              </a:ext>
            </a:extLst>
          </p:cNvPr>
          <p:cNvSpPr>
            <a:spLocks noGrp="1"/>
          </p:cNvSpPr>
          <p:nvPr>
            <p:ph idx="1"/>
          </p:nvPr>
        </p:nvSpPr>
        <p:spPr/>
        <p:txBody>
          <a:bodyPr/>
          <a:lstStyle/>
          <a:p>
            <a:pPr>
              <a:spcBef>
                <a:spcPts val="0"/>
              </a:spcBef>
              <a:spcAft>
                <a:spcPts val="1200"/>
              </a:spcAft>
            </a:pPr>
            <a:r>
              <a:rPr lang="en-US"/>
              <a:t>Major changes are changes that are required to undergo a Title VI analysis and public engagement process based on the following criteria:  </a:t>
            </a:r>
          </a:p>
          <a:p>
            <a:pPr lvl="1">
              <a:spcBef>
                <a:spcPts val="0"/>
              </a:spcBef>
              <a:spcAft>
                <a:spcPts val="1200"/>
              </a:spcAft>
              <a:buSzPts val="1000"/>
              <a:tabLst>
                <a:tab pos="457200" algn="l"/>
              </a:tabLst>
            </a:pPr>
            <a:r>
              <a:rPr lang="en-US"/>
              <a:t>Addition of service: meaning the creation of a new bus route or the opening of a new rail line </a:t>
            </a:r>
          </a:p>
          <a:p>
            <a:pPr lvl="1">
              <a:spcBef>
                <a:spcPts val="0"/>
              </a:spcBef>
              <a:spcAft>
                <a:spcPts val="1200"/>
              </a:spcAft>
              <a:buSzPts val="1000"/>
              <a:tabLst>
                <a:tab pos="457200" algn="l"/>
              </a:tabLst>
            </a:pPr>
            <a:r>
              <a:rPr lang="en-US"/>
              <a:t>Proposed service level change in miles, hours, or trips of 33% or more </a:t>
            </a:r>
          </a:p>
          <a:p>
            <a:pPr lvl="1">
              <a:spcBef>
                <a:spcPts val="0"/>
              </a:spcBef>
              <a:spcAft>
                <a:spcPts val="1200"/>
              </a:spcAft>
              <a:buSzPts val="1000"/>
              <a:tabLst>
                <a:tab pos="457200" algn="l"/>
              </a:tabLst>
            </a:pPr>
            <a:r>
              <a:rPr lang="en-US"/>
              <a:t>Elimination of all service during a time period (peak, midday, evening, Saturday, or Sunday) </a:t>
            </a:r>
          </a:p>
          <a:p>
            <a:pPr lvl="1">
              <a:spcBef>
                <a:spcPts val="0"/>
              </a:spcBef>
              <a:spcAft>
                <a:spcPts val="1200"/>
              </a:spcAft>
              <a:buSzPts val="1000"/>
              <a:tabLst>
                <a:tab pos="457200" algn="l"/>
              </a:tabLst>
            </a:pPr>
            <a:r>
              <a:rPr lang="en-US"/>
              <a:t>Proposed 25% or greater change in route alignment </a:t>
            </a:r>
          </a:p>
          <a:p>
            <a:pPr lvl="1">
              <a:spcBef>
                <a:spcPts val="0"/>
              </a:spcBef>
              <a:spcAft>
                <a:spcPts val="1200"/>
              </a:spcAft>
              <a:buSzPts val="1000"/>
              <a:tabLst>
                <a:tab pos="457200" algn="l"/>
              </a:tabLst>
            </a:pPr>
            <a:r>
              <a:rPr lang="en-US"/>
              <a:t>Proposed fare change </a:t>
            </a:r>
          </a:p>
          <a:p>
            <a:endParaRPr lang="en-US"/>
          </a:p>
        </p:txBody>
      </p:sp>
      <p:sp>
        <p:nvSpPr>
          <p:cNvPr id="4" name="Slide Number Placeholder 3">
            <a:extLst>
              <a:ext uri="{FF2B5EF4-FFF2-40B4-BE49-F238E27FC236}">
                <a16:creationId xmlns:a16="http://schemas.microsoft.com/office/drawing/2014/main" id="{1A9CB8AA-AE07-759A-CF78-4EDD64EF8403}"/>
              </a:ext>
            </a:extLst>
          </p:cNvPr>
          <p:cNvSpPr>
            <a:spLocks noGrp="1"/>
          </p:cNvSpPr>
          <p:nvPr>
            <p:ph type="sldNum" sz="quarter" idx="12"/>
          </p:nvPr>
        </p:nvSpPr>
        <p:spPr/>
        <p:txBody>
          <a:bodyPr/>
          <a:lstStyle/>
          <a:p>
            <a:fld id="{0D233E8C-AF31-456D-A108-663B8DF80B30}" type="slidenum">
              <a:rPr lang="en-US" smtClean="0"/>
              <a:pPr/>
              <a:t>5</a:t>
            </a:fld>
            <a:endParaRPr lang="en-US"/>
          </a:p>
        </p:txBody>
      </p:sp>
    </p:spTree>
    <p:extLst>
      <p:ext uri="{BB962C8B-B14F-4D97-AF65-F5344CB8AC3E}">
        <p14:creationId xmlns:p14="http://schemas.microsoft.com/office/powerpoint/2010/main" val="1799968402"/>
      </p:ext>
    </p:extLst>
  </p:cSld>
  <p:clrMapOvr>
    <a:masterClrMapping/>
  </p:clrMapOvr>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4909E5-4798-8E58-7F6E-357C8B5D2630}"/>
              </a:ext>
            </a:extLst>
          </p:cNvPr>
          <p:cNvSpPr>
            <a:spLocks noGrp="1"/>
          </p:cNvSpPr>
          <p:nvPr>
            <p:ph type="sldNum" sz="quarter" idx="12"/>
          </p:nvPr>
        </p:nvSpPr>
        <p:spPr/>
        <p:txBody>
          <a:bodyPr/>
          <a:lstStyle/>
          <a:p>
            <a:fld id="{7443972A-68F0-4EEE-8D44-8247859870C0}" type="slidenum">
              <a:rPr lang="en-US" smtClean="0"/>
              <a:pPr/>
              <a:t>50</a:t>
            </a:fld>
            <a:endParaRPr lang="en-US"/>
          </a:p>
        </p:txBody>
      </p:sp>
      <p:pic>
        <p:nvPicPr>
          <p:cNvPr id="9" name="Picture 8" descr="A map of a city&#10;&#10;Description automatically generated">
            <a:extLst>
              <a:ext uri="{FF2B5EF4-FFF2-40B4-BE49-F238E27FC236}">
                <a16:creationId xmlns:a16="http://schemas.microsoft.com/office/drawing/2014/main" id="{2E754EE4-D53E-039D-A206-5BF420179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44" y="-2813"/>
            <a:ext cx="11254697" cy="6860813"/>
          </a:xfrm>
          <a:prstGeom prst="rect">
            <a:avLst/>
          </a:prstGeom>
        </p:spPr>
      </p:pic>
      <p:sp>
        <p:nvSpPr>
          <p:cNvPr id="10" name="TextBox 9">
            <a:extLst>
              <a:ext uri="{FF2B5EF4-FFF2-40B4-BE49-F238E27FC236}">
                <a16:creationId xmlns:a16="http://schemas.microsoft.com/office/drawing/2014/main" id="{24CB8441-4FEE-47B2-5A0F-D7E0E6FCD34C}"/>
              </a:ext>
            </a:extLst>
          </p:cNvPr>
          <p:cNvSpPr txBox="1"/>
          <p:nvPr/>
        </p:nvSpPr>
        <p:spPr>
          <a:xfrm>
            <a:off x="658290" y="397446"/>
            <a:ext cx="2743200" cy="1015663"/>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Route 72</a:t>
            </a:r>
          </a:p>
          <a:p>
            <a:pPr marL="285750" indent="-285750">
              <a:buFont typeface="Arial"/>
              <a:buChar char="•"/>
            </a:pPr>
            <a:r>
              <a:rPr lang="en-US" sz="1600">
                <a:cs typeface="Segoe UI"/>
              </a:rPr>
              <a:t>Extended to 6200 South/ Wasatch Park &amp; Ride</a:t>
            </a:r>
          </a:p>
        </p:txBody>
      </p:sp>
      <p:sp>
        <p:nvSpPr>
          <p:cNvPr id="11" name="TextBox 10">
            <a:extLst>
              <a:ext uri="{FF2B5EF4-FFF2-40B4-BE49-F238E27FC236}">
                <a16:creationId xmlns:a16="http://schemas.microsoft.com/office/drawing/2014/main" id="{967E7F60-1BD0-3218-0B67-78DB606B22C3}"/>
              </a:ext>
            </a:extLst>
          </p:cNvPr>
          <p:cNvSpPr txBox="1"/>
          <p:nvPr/>
        </p:nvSpPr>
        <p:spPr>
          <a:xfrm>
            <a:off x="10426338" y="1891057"/>
            <a:ext cx="1414272" cy="738664"/>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6200 South/Wasatch Park &amp; Ride</a:t>
            </a:r>
            <a:endParaRPr lang="en-US"/>
          </a:p>
        </p:txBody>
      </p:sp>
      <p:sp>
        <p:nvSpPr>
          <p:cNvPr id="12" name="TextBox 11">
            <a:extLst>
              <a:ext uri="{FF2B5EF4-FFF2-40B4-BE49-F238E27FC236}">
                <a16:creationId xmlns:a16="http://schemas.microsoft.com/office/drawing/2014/main" id="{4328D300-FCBC-0434-D82E-8537F0D60222}"/>
              </a:ext>
            </a:extLst>
          </p:cNvPr>
          <p:cNvSpPr txBox="1"/>
          <p:nvPr/>
        </p:nvSpPr>
        <p:spPr>
          <a:xfrm>
            <a:off x="1322754" y="5047914"/>
            <a:ext cx="1414272"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Midvale Ft. Union Station</a:t>
            </a:r>
            <a:endParaRPr lang="en-US"/>
          </a:p>
        </p:txBody>
      </p:sp>
    </p:spTree>
    <p:extLst>
      <p:ext uri="{BB962C8B-B14F-4D97-AF65-F5344CB8AC3E}">
        <p14:creationId xmlns:p14="http://schemas.microsoft.com/office/powerpoint/2010/main" val="22793123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C5C9F17-429C-130D-156C-D41C692EE147}"/>
              </a:ext>
            </a:extLst>
          </p:cNvPr>
          <p:cNvSpPr>
            <a:spLocks noGrp="1"/>
          </p:cNvSpPr>
          <p:nvPr>
            <p:ph type="sldNum" sz="quarter" idx="12"/>
          </p:nvPr>
        </p:nvSpPr>
        <p:spPr/>
        <p:txBody>
          <a:bodyPr/>
          <a:lstStyle/>
          <a:p>
            <a:fld id="{7443972A-68F0-4EEE-8D44-8247859870C0}" type="slidenum">
              <a:rPr lang="en-US" smtClean="0"/>
              <a:pPr/>
              <a:t>51</a:t>
            </a:fld>
            <a:endParaRPr lang="en-US"/>
          </a:p>
        </p:txBody>
      </p:sp>
      <p:pic>
        <p:nvPicPr>
          <p:cNvPr id="7" name="Picture 6" descr="A map of a city&#10;&#10;Description automatically generated">
            <a:extLst>
              <a:ext uri="{FF2B5EF4-FFF2-40B4-BE49-F238E27FC236}">
                <a16:creationId xmlns:a16="http://schemas.microsoft.com/office/drawing/2014/main" id="{AC38DB8E-54A5-1F24-C962-A390E706C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0"/>
            <a:ext cx="11250083" cy="6858000"/>
          </a:xfrm>
          <a:prstGeom prst="rect">
            <a:avLst/>
          </a:prstGeom>
        </p:spPr>
      </p:pic>
      <p:sp>
        <p:nvSpPr>
          <p:cNvPr id="8" name="TextBox 7">
            <a:extLst>
              <a:ext uri="{FF2B5EF4-FFF2-40B4-BE49-F238E27FC236}">
                <a16:creationId xmlns:a16="http://schemas.microsoft.com/office/drawing/2014/main" id="{92573294-A2BF-1093-286C-6F502C6D1DE5}"/>
              </a:ext>
            </a:extLst>
          </p:cNvPr>
          <p:cNvSpPr txBox="1"/>
          <p:nvPr/>
        </p:nvSpPr>
        <p:spPr>
          <a:xfrm>
            <a:off x="658290" y="397446"/>
            <a:ext cx="2743200" cy="1508105"/>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Route 220</a:t>
            </a:r>
          </a:p>
          <a:p>
            <a:pPr marL="285750" indent="-285750">
              <a:buFont typeface="Arial"/>
              <a:buChar char="•"/>
            </a:pPr>
            <a:r>
              <a:rPr lang="en-US" sz="1600">
                <a:cs typeface="Segoe UI"/>
              </a:rPr>
              <a:t>Shortened to U of U Union (service on 200 South replaced by routes 2A and 2B)</a:t>
            </a:r>
          </a:p>
        </p:txBody>
      </p:sp>
      <p:sp>
        <p:nvSpPr>
          <p:cNvPr id="9" name="TextBox 8">
            <a:extLst>
              <a:ext uri="{FF2B5EF4-FFF2-40B4-BE49-F238E27FC236}">
                <a16:creationId xmlns:a16="http://schemas.microsoft.com/office/drawing/2014/main" id="{A5256971-742F-BA35-140B-CC94AE05CE9E}"/>
              </a:ext>
            </a:extLst>
          </p:cNvPr>
          <p:cNvSpPr txBox="1"/>
          <p:nvPr/>
        </p:nvSpPr>
        <p:spPr>
          <a:xfrm>
            <a:off x="6714309" y="258200"/>
            <a:ext cx="1414272" cy="307777"/>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U of U Union</a:t>
            </a:r>
            <a:endParaRPr lang="en-US"/>
          </a:p>
        </p:txBody>
      </p:sp>
      <p:sp>
        <p:nvSpPr>
          <p:cNvPr id="10" name="TextBox 9">
            <a:extLst>
              <a:ext uri="{FF2B5EF4-FFF2-40B4-BE49-F238E27FC236}">
                <a16:creationId xmlns:a16="http://schemas.microsoft.com/office/drawing/2014/main" id="{ED53793F-CB86-DC36-950D-C93B181AAEE5}"/>
              </a:ext>
            </a:extLst>
          </p:cNvPr>
          <p:cNvSpPr txBox="1"/>
          <p:nvPr/>
        </p:nvSpPr>
        <p:spPr>
          <a:xfrm>
            <a:off x="6964680" y="6082492"/>
            <a:ext cx="1414272" cy="738664"/>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Highland Dr/ 9400 South Park &amp; Ride</a:t>
            </a:r>
            <a:endParaRPr lang="en-US"/>
          </a:p>
        </p:txBody>
      </p:sp>
      <p:sp>
        <p:nvSpPr>
          <p:cNvPr id="11" name="TextBox 10">
            <a:extLst>
              <a:ext uri="{FF2B5EF4-FFF2-40B4-BE49-F238E27FC236}">
                <a16:creationId xmlns:a16="http://schemas.microsoft.com/office/drawing/2014/main" id="{1A671927-4494-9D01-A82A-F00D2E0BF5B9}"/>
              </a:ext>
            </a:extLst>
          </p:cNvPr>
          <p:cNvSpPr txBox="1"/>
          <p:nvPr/>
        </p:nvSpPr>
        <p:spPr>
          <a:xfrm>
            <a:off x="5475072" y="405351"/>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200 S</a:t>
            </a:r>
          </a:p>
        </p:txBody>
      </p:sp>
      <p:sp>
        <p:nvSpPr>
          <p:cNvPr id="12" name="TextBox 11">
            <a:extLst>
              <a:ext uri="{FF2B5EF4-FFF2-40B4-BE49-F238E27FC236}">
                <a16:creationId xmlns:a16="http://schemas.microsoft.com/office/drawing/2014/main" id="{CBB828F1-A7B2-E793-461D-CFFAE6212620}"/>
              </a:ext>
            </a:extLst>
          </p:cNvPr>
          <p:cNvSpPr txBox="1"/>
          <p:nvPr/>
        </p:nvSpPr>
        <p:spPr>
          <a:xfrm>
            <a:off x="5811660" y="94253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900 S</a:t>
            </a:r>
          </a:p>
        </p:txBody>
      </p:sp>
      <p:sp>
        <p:nvSpPr>
          <p:cNvPr id="13" name="TextBox 12">
            <a:extLst>
              <a:ext uri="{FF2B5EF4-FFF2-40B4-BE49-F238E27FC236}">
                <a16:creationId xmlns:a16="http://schemas.microsoft.com/office/drawing/2014/main" id="{CA21088E-877B-B399-91E5-8F4B2801D8ED}"/>
              </a:ext>
            </a:extLst>
          </p:cNvPr>
          <p:cNvSpPr txBox="1"/>
          <p:nvPr/>
        </p:nvSpPr>
        <p:spPr>
          <a:xfrm>
            <a:off x="6345060" y="631144"/>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400 S</a:t>
            </a:r>
          </a:p>
        </p:txBody>
      </p:sp>
      <p:sp>
        <p:nvSpPr>
          <p:cNvPr id="14" name="TextBox 13">
            <a:extLst>
              <a:ext uri="{FF2B5EF4-FFF2-40B4-BE49-F238E27FC236}">
                <a16:creationId xmlns:a16="http://schemas.microsoft.com/office/drawing/2014/main" id="{D5AA95F3-4830-74FF-4E3C-6142FA90D080}"/>
              </a:ext>
            </a:extLst>
          </p:cNvPr>
          <p:cNvSpPr txBox="1"/>
          <p:nvPr/>
        </p:nvSpPr>
        <p:spPr>
          <a:xfrm rot="16200000">
            <a:off x="5738827" y="11113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University St</a:t>
            </a:r>
          </a:p>
        </p:txBody>
      </p:sp>
      <p:sp>
        <p:nvSpPr>
          <p:cNvPr id="15" name="TextBox 14">
            <a:extLst>
              <a:ext uri="{FF2B5EF4-FFF2-40B4-BE49-F238E27FC236}">
                <a16:creationId xmlns:a16="http://schemas.microsoft.com/office/drawing/2014/main" id="{CA11F467-0475-2340-B168-34C418D167FD}"/>
              </a:ext>
            </a:extLst>
          </p:cNvPr>
          <p:cNvSpPr txBox="1"/>
          <p:nvPr/>
        </p:nvSpPr>
        <p:spPr>
          <a:xfrm rot="16200000">
            <a:off x="5861937" y="631143"/>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1300 E</a:t>
            </a:r>
          </a:p>
        </p:txBody>
      </p:sp>
      <p:sp>
        <p:nvSpPr>
          <p:cNvPr id="16" name="TextBox 15">
            <a:extLst>
              <a:ext uri="{FF2B5EF4-FFF2-40B4-BE49-F238E27FC236}">
                <a16:creationId xmlns:a16="http://schemas.microsoft.com/office/drawing/2014/main" id="{6150D8AE-F9E8-991E-E614-7D6EFF536480}"/>
              </a:ext>
            </a:extLst>
          </p:cNvPr>
          <p:cNvSpPr txBox="1"/>
          <p:nvPr/>
        </p:nvSpPr>
        <p:spPr>
          <a:xfrm rot="16200000">
            <a:off x="5526453" y="106564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1100 E</a:t>
            </a:r>
          </a:p>
        </p:txBody>
      </p:sp>
      <p:sp>
        <p:nvSpPr>
          <p:cNvPr id="17" name="TextBox 16">
            <a:extLst>
              <a:ext uri="{FF2B5EF4-FFF2-40B4-BE49-F238E27FC236}">
                <a16:creationId xmlns:a16="http://schemas.microsoft.com/office/drawing/2014/main" id="{35A1B511-85EF-74A6-1A6D-24735CD38FE4}"/>
              </a:ext>
            </a:extLst>
          </p:cNvPr>
          <p:cNvSpPr txBox="1"/>
          <p:nvPr/>
        </p:nvSpPr>
        <p:spPr>
          <a:xfrm rot="4589544">
            <a:off x="6126369" y="3156571"/>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Highland Dr</a:t>
            </a:r>
          </a:p>
        </p:txBody>
      </p:sp>
    </p:spTree>
    <p:extLst>
      <p:ext uri="{BB962C8B-B14F-4D97-AF65-F5344CB8AC3E}">
        <p14:creationId xmlns:p14="http://schemas.microsoft.com/office/powerpoint/2010/main" val="1312534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E3903A-1BE2-30B8-1919-3751AF65BB6F}"/>
              </a:ext>
            </a:extLst>
          </p:cNvPr>
          <p:cNvSpPr>
            <a:spLocks noGrp="1"/>
          </p:cNvSpPr>
          <p:nvPr>
            <p:ph type="sldNum" sz="quarter" idx="12"/>
          </p:nvPr>
        </p:nvSpPr>
        <p:spPr/>
        <p:txBody>
          <a:bodyPr/>
          <a:lstStyle/>
          <a:p>
            <a:fld id="{7443972A-68F0-4EEE-8D44-8247859870C0}" type="slidenum">
              <a:rPr lang="en-US" smtClean="0"/>
              <a:pPr/>
              <a:t>52</a:t>
            </a:fld>
            <a:endParaRPr lang="en-US"/>
          </a:p>
        </p:txBody>
      </p:sp>
      <p:pic>
        <p:nvPicPr>
          <p:cNvPr id="7" name="Picture 6" descr="A map with blue lines&#10;&#10;Description automatically generated">
            <a:extLst>
              <a:ext uri="{FF2B5EF4-FFF2-40B4-BE49-F238E27FC236}">
                <a16:creationId xmlns:a16="http://schemas.microsoft.com/office/drawing/2014/main" id="{086C15F9-C6C4-536A-0CE4-EB318850B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0"/>
            <a:ext cx="11250083" cy="6858000"/>
          </a:xfrm>
          <a:prstGeom prst="rect">
            <a:avLst/>
          </a:prstGeom>
        </p:spPr>
      </p:pic>
      <p:sp>
        <p:nvSpPr>
          <p:cNvPr id="8" name="TextBox 7">
            <a:extLst>
              <a:ext uri="{FF2B5EF4-FFF2-40B4-BE49-F238E27FC236}">
                <a16:creationId xmlns:a16="http://schemas.microsoft.com/office/drawing/2014/main" id="{DECC6ED1-46A6-29CE-B391-EF6B865920B9}"/>
              </a:ext>
            </a:extLst>
          </p:cNvPr>
          <p:cNvSpPr txBox="1"/>
          <p:nvPr/>
        </p:nvSpPr>
        <p:spPr>
          <a:xfrm>
            <a:off x="7816417" y="634492"/>
            <a:ext cx="2743200" cy="1754326"/>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Route 223</a:t>
            </a:r>
          </a:p>
          <a:p>
            <a:pPr marL="285750" indent="-285750">
              <a:buFont typeface="Arial"/>
              <a:buChar char="•"/>
            </a:pPr>
            <a:r>
              <a:rPr lang="en-US" sz="1600">
                <a:cs typeface="Segoe UI"/>
              </a:rPr>
              <a:t>Extended to Murray Central Station (replaces portions of route 45)</a:t>
            </a:r>
          </a:p>
          <a:p>
            <a:pPr marL="285750" indent="-285750">
              <a:buFont typeface="Arial"/>
              <a:buChar char="•"/>
            </a:pPr>
            <a:r>
              <a:rPr lang="en-US" sz="1600">
                <a:cs typeface="Segoe UI"/>
              </a:rPr>
              <a:t>Service increased to 30-min on weekdays</a:t>
            </a:r>
          </a:p>
        </p:txBody>
      </p:sp>
      <p:sp>
        <p:nvSpPr>
          <p:cNvPr id="9" name="TextBox 8">
            <a:extLst>
              <a:ext uri="{FF2B5EF4-FFF2-40B4-BE49-F238E27FC236}">
                <a16:creationId xmlns:a16="http://schemas.microsoft.com/office/drawing/2014/main" id="{98007260-4E0E-36DC-F4B7-D59F14FBCBB3}"/>
              </a:ext>
            </a:extLst>
          </p:cNvPr>
          <p:cNvSpPr txBox="1"/>
          <p:nvPr/>
        </p:nvSpPr>
        <p:spPr>
          <a:xfrm>
            <a:off x="2251165" y="411035"/>
            <a:ext cx="1414272"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North Temple Station</a:t>
            </a:r>
            <a:endParaRPr lang="en-US"/>
          </a:p>
        </p:txBody>
      </p:sp>
      <p:sp>
        <p:nvSpPr>
          <p:cNvPr id="10" name="TextBox 9">
            <a:extLst>
              <a:ext uri="{FF2B5EF4-FFF2-40B4-BE49-F238E27FC236}">
                <a16:creationId xmlns:a16="http://schemas.microsoft.com/office/drawing/2014/main" id="{FE4CF894-B64A-F9BE-0AE6-5E8A46591A54}"/>
              </a:ext>
            </a:extLst>
          </p:cNvPr>
          <p:cNvSpPr txBox="1"/>
          <p:nvPr/>
        </p:nvSpPr>
        <p:spPr>
          <a:xfrm>
            <a:off x="2490651" y="5266063"/>
            <a:ext cx="1414272"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Murray Central Station</a:t>
            </a:r>
            <a:endParaRPr lang="en-US"/>
          </a:p>
        </p:txBody>
      </p:sp>
      <p:sp>
        <p:nvSpPr>
          <p:cNvPr id="11" name="TextBox 10">
            <a:extLst>
              <a:ext uri="{FF2B5EF4-FFF2-40B4-BE49-F238E27FC236}">
                <a16:creationId xmlns:a16="http://schemas.microsoft.com/office/drawing/2014/main" id="{36F5FFAE-162A-D662-F2E6-6D05A6F415E6}"/>
              </a:ext>
            </a:extLst>
          </p:cNvPr>
          <p:cNvSpPr txBox="1"/>
          <p:nvPr/>
        </p:nvSpPr>
        <p:spPr>
          <a:xfrm>
            <a:off x="3605269" y="764236"/>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N. Temple</a:t>
            </a:r>
          </a:p>
        </p:txBody>
      </p:sp>
      <p:sp>
        <p:nvSpPr>
          <p:cNvPr id="12" name="TextBox 11">
            <a:extLst>
              <a:ext uri="{FF2B5EF4-FFF2-40B4-BE49-F238E27FC236}">
                <a16:creationId xmlns:a16="http://schemas.microsoft.com/office/drawing/2014/main" id="{46A58CFC-9630-48F8-22B7-EB7E9177C41F}"/>
              </a:ext>
            </a:extLst>
          </p:cNvPr>
          <p:cNvSpPr txBox="1"/>
          <p:nvPr/>
        </p:nvSpPr>
        <p:spPr>
          <a:xfrm>
            <a:off x="4595869" y="684669"/>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3rd Ave</a:t>
            </a:r>
          </a:p>
        </p:txBody>
      </p:sp>
      <p:sp>
        <p:nvSpPr>
          <p:cNvPr id="13" name="TextBox 12">
            <a:extLst>
              <a:ext uri="{FF2B5EF4-FFF2-40B4-BE49-F238E27FC236}">
                <a16:creationId xmlns:a16="http://schemas.microsoft.com/office/drawing/2014/main" id="{E053CB75-DE77-6C8B-D28E-92BC0ACBA6E7}"/>
              </a:ext>
            </a:extLst>
          </p:cNvPr>
          <p:cNvSpPr txBox="1"/>
          <p:nvPr/>
        </p:nvSpPr>
        <p:spPr>
          <a:xfrm rot="5400000">
            <a:off x="4858683" y="608467"/>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Virginia St</a:t>
            </a:r>
          </a:p>
        </p:txBody>
      </p:sp>
      <p:sp>
        <p:nvSpPr>
          <p:cNvPr id="14" name="TextBox 13">
            <a:extLst>
              <a:ext uri="{FF2B5EF4-FFF2-40B4-BE49-F238E27FC236}">
                <a16:creationId xmlns:a16="http://schemas.microsoft.com/office/drawing/2014/main" id="{F6313A68-92CC-C09F-B3E3-E096FA75F23F}"/>
              </a:ext>
            </a:extLst>
          </p:cNvPr>
          <p:cNvSpPr txBox="1"/>
          <p:nvPr/>
        </p:nvSpPr>
        <p:spPr>
          <a:xfrm>
            <a:off x="5196975" y="93203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100 S</a:t>
            </a:r>
          </a:p>
        </p:txBody>
      </p:sp>
      <p:sp>
        <p:nvSpPr>
          <p:cNvPr id="15" name="TextBox 14">
            <a:extLst>
              <a:ext uri="{FF2B5EF4-FFF2-40B4-BE49-F238E27FC236}">
                <a16:creationId xmlns:a16="http://schemas.microsoft.com/office/drawing/2014/main" id="{C3CCEEA1-682D-E79E-90AC-B1EEE1E15796}"/>
              </a:ext>
            </a:extLst>
          </p:cNvPr>
          <p:cNvSpPr txBox="1"/>
          <p:nvPr/>
        </p:nvSpPr>
        <p:spPr>
          <a:xfrm rot="19881630">
            <a:off x="5412361" y="331555"/>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North Campus Dr</a:t>
            </a:r>
          </a:p>
        </p:txBody>
      </p:sp>
      <p:sp>
        <p:nvSpPr>
          <p:cNvPr id="16" name="TextBox 15">
            <a:extLst>
              <a:ext uri="{FF2B5EF4-FFF2-40B4-BE49-F238E27FC236}">
                <a16:creationId xmlns:a16="http://schemas.microsoft.com/office/drawing/2014/main" id="{CAFA3F60-580C-F821-AC3E-4CE0DC10CED0}"/>
              </a:ext>
            </a:extLst>
          </p:cNvPr>
          <p:cNvSpPr txBox="1"/>
          <p:nvPr/>
        </p:nvSpPr>
        <p:spPr>
          <a:xfrm rot="19223420">
            <a:off x="4858682" y="1545026"/>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Mario Capecchi Dr</a:t>
            </a:r>
          </a:p>
        </p:txBody>
      </p:sp>
      <p:sp>
        <p:nvSpPr>
          <p:cNvPr id="17" name="TextBox 16">
            <a:extLst>
              <a:ext uri="{FF2B5EF4-FFF2-40B4-BE49-F238E27FC236}">
                <a16:creationId xmlns:a16="http://schemas.microsoft.com/office/drawing/2014/main" id="{B5624C1B-C742-97D4-D0F3-0CE9AF9A8E4C}"/>
              </a:ext>
            </a:extLst>
          </p:cNvPr>
          <p:cNvSpPr txBox="1"/>
          <p:nvPr/>
        </p:nvSpPr>
        <p:spPr>
          <a:xfrm rot="19223420">
            <a:off x="6044348" y="736584"/>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err="1">
                <a:solidFill>
                  <a:schemeClr val="bg2">
                    <a:lumMod val="76000"/>
                  </a:schemeClr>
                </a:solidFill>
              </a:rPr>
              <a:t>Wakara</a:t>
            </a:r>
            <a:r>
              <a:rPr lang="en-US" sz="1000">
                <a:solidFill>
                  <a:schemeClr val="bg2">
                    <a:lumMod val="76000"/>
                  </a:schemeClr>
                </a:solidFill>
              </a:rPr>
              <a:t> Way</a:t>
            </a:r>
          </a:p>
        </p:txBody>
      </p:sp>
      <p:sp>
        <p:nvSpPr>
          <p:cNvPr id="18" name="TextBox 17">
            <a:extLst>
              <a:ext uri="{FF2B5EF4-FFF2-40B4-BE49-F238E27FC236}">
                <a16:creationId xmlns:a16="http://schemas.microsoft.com/office/drawing/2014/main" id="{8C6D5841-59D6-9E5A-38F0-75DC84F45B61}"/>
              </a:ext>
            </a:extLst>
          </p:cNvPr>
          <p:cNvSpPr txBox="1"/>
          <p:nvPr/>
        </p:nvSpPr>
        <p:spPr>
          <a:xfrm rot="19223420">
            <a:off x="6094083" y="103942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Chipeta Way</a:t>
            </a:r>
          </a:p>
        </p:txBody>
      </p:sp>
      <p:sp>
        <p:nvSpPr>
          <p:cNvPr id="19" name="TextBox 18">
            <a:extLst>
              <a:ext uri="{FF2B5EF4-FFF2-40B4-BE49-F238E27FC236}">
                <a16:creationId xmlns:a16="http://schemas.microsoft.com/office/drawing/2014/main" id="{F6AE1BEC-ED00-67D1-8C14-C168F8C616D3}"/>
              </a:ext>
            </a:extLst>
          </p:cNvPr>
          <p:cNvSpPr txBox="1"/>
          <p:nvPr/>
        </p:nvSpPr>
        <p:spPr>
          <a:xfrm rot="5400000">
            <a:off x="5709975" y="1969595"/>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err="1">
                <a:solidFill>
                  <a:schemeClr val="bg2">
                    <a:lumMod val="76000"/>
                  </a:schemeClr>
                </a:solidFill>
              </a:rPr>
              <a:t>Arapeen</a:t>
            </a:r>
            <a:r>
              <a:rPr lang="en-US" sz="1000">
                <a:solidFill>
                  <a:schemeClr val="bg2">
                    <a:lumMod val="76000"/>
                  </a:schemeClr>
                </a:solidFill>
              </a:rPr>
              <a:t> Dr</a:t>
            </a:r>
          </a:p>
        </p:txBody>
      </p:sp>
      <p:sp>
        <p:nvSpPr>
          <p:cNvPr id="20" name="TextBox 19">
            <a:extLst>
              <a:ext uri="{FF2B5EF4-FFF2-40B4-BE49-F238E27FC236}">
                <a16:creationId xmlns:a16="http://schemas.microsoft.com/office/drawing/2014/main" id="{35D54BC1-EA4A-D4A4-70AF-2AC3CC0686F1}"/>
              </a:ext>
            </a:extLst>
          </p:cNvPr>
          <p:cNvSpPr txBox="1"/>
          <p:nvPr/>
        </p:nvSpPr>
        <p:spPr>
          <a:xfrm>
            <a:off x="6293993" y="1511655"/>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Sunnyside Avenue</a:t>
            </a:r>
          </a:p>
        </p:txBody>
      </p:sp>
      <p:sp>
        <p:nvSpPr>
          <p:cNvPr id="21" name="TextBox 20">
            <a:extLst>
              <a:ext uri="{FF2B5EF4-FFF2-40B4-BE49-F238E27FC236}">
                <a16:creationId xmlns:a16="http://schemas.microsoft.com/office/drawing/2014/main" id="{9E0AD2B1-BA04-5A13-CE1C-436116EC0FBE}"/>
              </a:ext>
            </a:extLst>
          </p:cNvPr>
          <p:cNvSpPr txBox="1"/>
          <p:nvPr/>
        </p:nvSpPr>
        <p:spPr>
          <a:xfrm rot="5400000">
            <a:off x="5415125" y="220195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1900 E</a:t>
            </a:r>
          </a:p>
        </p:txBody>
      </p:sp>
      <p:sp>
        <p:nvSpPr>
          <p:cNvPr id="22" name="TextBox 21">
            <a:extLst>
              <a:ext uri="{FF2B5EF4-FFF2-40B4-BE49-F238E27FC236}">
                <a16:creationId xmlns:a16="http://schemas.microsoft.com/office/drawing/2014/main" id="{5E5A9D8F-AB30-FC40-A8D0-F941ED811686}"/>
              </a:ext>
            </a:extLst>
          </p:cNvPr>
          <p:cNvSpPr txBox="1"/>
          <p:nvPr/>
        </p:nvSpPr>
        <p:spPr>
          <a:xfrm rot="5400000">
            <a:off x="5196974" y="2900751"/>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1700 E</a:t>
            </a:r>
          </a:p>
        </p:txBody>
      </p:sp>
      <p:sp>
        <p:nvSpPr>
          <p:cNvPr id="23" name="TextBox 22">
            <a:extLst>
              <a:ext uri="{FF2B5EF4-FFF2-40B4-BE49-F238E27FC236}">
                <a16:creationId xmlns:a16="http://schemas.microsoft.com/office/drawing/2014/main" id="{47A4B5B5-446F-2AF1-387B-5AE38A043791}"/>
              </a:ext>
            </a:extLst>
          </p:cNvPr>
          <p:cNvSpPr txBox="1"/>
          <p:nvPr/>
        </p:nvSpPr>
        <p:spPr>
          <a:xfrm rot="5400000">
            <a:off x="5463753" y="3765281"/>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2000 E</a:t>
            </a:r>
          </a:p>
        </p:txBody>
      </p:sp>
      <p:sp>
        <p:nvSpPr>
          <p:cNvPr id="24" name="TextBox 23">
            <a:extLst>
              <a:ext uri="{FF2B5EF4-FFF2-40B4-BE49-F238E27FC236}">
                <a16:creationId xmlns:a16="http://schemas.microsoft.com/office/drawing/2014/main" id="{EC64C2C8-8277-AAD9-3D5C-08E109D56A94}"/>
              </a:ext>
            </a:extLst>
          </p:cNvPr>
          <p:cNvSpPr txBox="1"/>
          <p:nvPr/>
        </p:nvSpPr>
        <p:spPr>
          <a:xfrm>
            <a:off x="5866952" y="2281529"/>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1700 S</a:t>
            </a:r>
          </a:p>
        </p:txBody>
      </p:sp>
      <p:sp>
        <p:nvSpPr>
          <p:cNvPr id="25" name="TextBox 24">
            <a:extLst>
              <a:ext uri="{FF2B5EF4-FFF2-40B4-BE49-F238E27FC236}">
                <a16:creationId xmlns:a16="http://schemas.microsoft.com/office/drawing/2014/main" id="{EFA4CF9D-A59E-C41E-F44F-4DA1353E8FED}"/>
              </a:ext>
            </a:extLst>
          </p:cNvPr>
          <p:cNvSpPr txBox="1"/>
          <p:nvPr/>
        </p:nvSpPr>
        <p:spPr>
          <a:xfrm>
            <a:off x="5207859" y="3142479"/>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2700 S</a:t>
            </a:r>
          </a:p>
        </p:txBody>
      </p:sp>
      <p:sp>
        <p:nvSpPr>
          <p:cNvPr id="26" name="TextBox 25">
            <a:extLst>
              <a:ext uri="{FF2B5EF4-FFF2-40B4-BE49-F238E27FC236}">
                <a16:creationId xmlns:a16="http://schemas.microsoft.com/office/drawing/2014/main" id="{7DDC45F9-61E3-3EE6-6D33-AE98D4CB91EA}"/>
              </a:ext>
            </a:extLst>
          </p:cNvPr>
          <p:cNvSpPr txBox="1"/>
          <p:nvPr/>
        </p:nvSpPr>
        <p:spPr>
          <a:xfrm>
            <a:off x="6227040" y="3695744"/>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3300 S</a:t>
            </a:r>
          </a:p>
        </p:txBody>
      </p:sp>
      <p:sp>
        <p:nvSpPr>
          <p:cNvPr id="27" name="TextBox 26">
            <a:extLst>
              <a:ext uri="{FF2B5EF4-FFF2-40B4-BE49-F238E27FC236}">
                <a16:creationId xmlns:a16="http://schemas.microsoft.com/office/drawing/2014/main" id="{3C59BB3E-C3C2-A5F9-D738-F8680D9DBEA0}"/>
              </a:ext>
            </a:extLst>
          </p:cNvPr>
          <p:cNvSpPr txBox="1"/>
          <p:nvPr/>
        </p:nvSpPr>
        <p:spPr>
          <a:xfrm>
            <a:off x="4239063" y="545944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5300 S</a:t>
            </a:r>
          </a:p>
        </p:txBody>
      </p:sp>
      <p:sp>
        <p:nvSpPr>
          <p:cNvPr id="29" name="TextBox 28">
            <a:extLst>
              <a:ext uri="{FF2B5EF4-FFF2-40B4-BE49-F238E27FC236}">
                <a16:creationId xmlns:a16="http://schemas.microsoft.com/office/drawing/2014/main" id="{6DC31DA9-FFD3-6739-EE96-35F744ADDF13}"/>
              </a:ext>
            </a:extLst>
          </p:cNvPr>
          <p:cNvSpPr txBox="1"/>
          <p:nvPr/>
        </p:nvSpPr>
        <p:spPr>
          <a:xfrm>
            <a:off x="4844134" y="592475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5600 S</a:t>
            </a:r>
          </a:p>
        </p:txBody>
      </p:sp>
      <p:sp>
        <p:nvSpPr>
          <p:cNvPr id="30" name="TextBox 29">
            <a:extLst>
              <a:ext uri="{FF2B5EF4-FFF2-40B4-BE49-F238E27FC236}">
                <a16:creationId xmlns:a16="http://schemas.microsoft.com/office/drawing/2014/main" id="{205D4E42-715F-528B-C447-0DFFFAC076F8}"/>
              </a:ext>
            </a:extLst>
          </p:cNvPr>
          <p:cNvSpPr txBox="1"/>
          <p:nvPr/>
        </p:nvSpPr>
        <p:spPr>
          <a:xfrm>
            <a:off x="5365629" y="5225949"/>
            <a:ext cx="134807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Murray Holladay Rd</a:t>
            </a:r>
          </a:p>
        </p:txBody>
      </p:sp>
      <p:sp>
        <p:nvSpPr>
          <p:cNvPr id="31" name="TextBox 30">
            <a:extLst>
              <a:ext uri="{FF2B5EF4-FFF2-40B4-BE49-F238E27FC236}">
                <a16:creationId xmlns:a16="http://schemas.microsoft.com/office/drawing/2014/main" id="{1D704D6E-66EC-B3B0-7A34-09F509BFC6CD}"/>
              </a:ext>
            </a:extLst>
          </p:cNvPr>
          <p:cNvSpPr txBox="1"/>
          <p:nvPr/>
        </p:nvSpPr>
        <p:spPr>
          <a:xfrm rot="5400000">
            <a:off x="4794338" y="5767903"/>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1300 E</a:t>
            </a:r>
          </a:p>
        </p:txBody>
      </p:sp>
      <p:sp>
        <p:nvSpPr>
          <p:cNvPr id="32" name="TextBox 31">
            <a:extLst>
              <a:ext uri="{FF2B5EF4-FFF2-40B4-BE49-F238E27FC236}">
                <a16:creationId xmlns:a16="http://schemas.microsoft.com/office/drawing/2014/main" id="{4D34D035-BB99-450C-B1FA-D88741AD5143}"/>
              </a:ext>
            </a:extLst>
          </p:cNvPr>
          <p:cNvSpPr txBox="1"/>
          <p:nvPr/>
        </p:nvSpPr>
        <p:spPr>
          <a:xfrm rot="5400000">
            <a:off x="5774125" y="462938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2300 E</a:t>
            </a:r>
          </a:p>
        </p:txBody>
      </p:sp>
      <p:sp>
        <p:nvSpPr>
          <p:cNvPr id="33" name="TextBox 32">
            <a:extLst>
              <a:ext uri="{FF2B5EF4-FFF2-40B4-BE49-F238E27FC236}">
                <a16:creationId xmlns:a16="http://schemas.microsoft.com/office/drawing/2014/main" id="{8A849A71-BD4A-4105-DC60-C3065B99A526}"/>
              </a:ext>
            </a:extLst>
          </p:cNvPr>
          <p:cNvSpPr txBox="1"/>
          <p:nvPr/>
        </p:nvSpPr>
        <p:spPr>
          <a:xfrm rot="5400000">
            <a:off x="6180261" y="600210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Holladay Blvd</a:t>
            </a:r>
          </a:p>
        </p:txBody>
      </p:sp>
      <p:sp>
        <p:nvSpPr>
          <p:cNvPr id="34" name="TextBox 33">
            <a:extLst>
              <a:ext uri="{FF2B5EF4-FFF2-40B4-BE49-F238E27FC236}">
                <a16:creationId xmlns:a16="http://schemas.microsoft.com/office/drawing/2014/main" id="{C30D4681-3B6B-0402-0562-183939460504}"/>
              </a:ext>
            </a:extLst>
          </p:cNvPr>
          <p:cNvSpPr txBox="1"/>
          <p:nvPr/>
        </p:nvSpPr>
        <p:spPr>
          <a:xfrm rot="755005">
            <a:off x="6215102" y="6322768"/>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6200 S</a:t>
            </a:r>
          </a:p>
        </p:txBody>
      </p:sp>
      <p:sp>
        <p:nvSpPr>
          <p:cNvPr id="35" name="TextBox 34">
            <a:extLst>
              <a:ext uri="{FF2B5EF4-FFF2-40B4-BE49-F238E27FC236}">
                <a16:creationId xmlns:a16="http://schemas.microsoft.com/office/drawing/2014/main" id="{B9041B8B-92F9-EE0D-8D54-FC89EDCB8028}"/>
              </a:ext>
            </a:extLst>
          </p:cNvPr>
          <p:cNvSpPr txBox="1"/>
          <p:nvPr/>
        </p:nvSpPr>
        <p:spPr>
          <a:xfrm rot="16790600">
            <a:off x="6478336" y="5966821"/>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3000 E</a:t>
            </a:r>
          </a:p>
        </p:txBody>
      </p:sp>
    </p:spTree>
    <p:extLst>
      <p:ext uri="{BB962C8B-B14F-4D97-AF65-F5344CB8AC3E}">
        <p14:creationId xmlns:p14="http://schemas.microsoft.com/office/powerpoint/2010/main" val="2562907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9F20476-1C9E-F143-F2CA-947A605D4581}"/>
              </a:ext>
            </a:extLst>
          </p:cNvPr>
          <p:cNvSpPr>
            <a:spLocks noGrp="1"/>
          </p:cNvSpPr>
          <p:nvPr>
            <p:ph type="sldNum" sz="quarter" idx="12"/>
          </p:nvPr>
        </p:nvSpPr>
        <p:spPr/>
        <p:txBody>
          <a:bodyPr/>
          <a:lstStyle/>
          <a:p>
            <a:fld id="{7443972A-68F0-4EEE-8D44-8247859870C0}" type="slidenum">
              <a:rPr lang="en-US" smtClean="0"/>
              <a:pPr/>
              <a:t>53</a:t>
            </a:fld>
            <a:endParaRPr lang="en-US"/>
          </a:p>
        </p:txBody>
      </p:sp>
      <p:pic>
        <p:nvPicPr>
          <p:cNvPr id="7" name="Picture 6">
            <a:extLst>
              <a:ext uri="{FF2B5EF4-FFF2-40B4-BE49-F238E27FC236}">
                <a16:creationId xmlns:a16="http://schemas.microsoft.com/office/drawing/2014/main" id="{A5BBD3B3-5A52-8A46-5FA7-1B3F6864CA50}"/>
              </a:ext>
            </a:extLst>
          </p:cNvPr>
          <p:cNvPicPr>
            <a:picLocks noChangeAspect="1"/>
          </p:cNvPicPr>
          <p:nvPr/>
        </p:nvPicPr>
        <p:blipFill>
          <a:blip r:embed="rId2"/>
          <a:stretch>
            <a:fillRect/>
          </a:stretch>
        </p:blipFill>
        <p:spPr>
          <a:xfrm>
            <a:off x="734308" y="0"/>
            <a:ext cx="4962665" cy="6858000"/>
          </a:xfrm>
          <a:prstGeom prst="rect">
            <a:avLst/>
          </a:prstGeom>
        </p:spPr>
      </p:pic>
      <p:sp>
        <p:nvSpPr>
          <p:cNvPr id="8" name="TextBox 7">
            <a:extLst>
              <a:ext uri="{FF2B5EF4-FFF2-40B4-BE49-F238E27FC236}">
                <a16:creationId xmlns:a16="http://schemas.microsoft.com/office/drawing/2014/main" id="{1F2CC339-1033-68F2-0DA6-A5A06A2EB3E7}"/>
              </a:ext>
            </a:extLst>
          </p:cNvPr>
          <p:cNvSpPr txBox="1"/>
          <p:nvPr/>
        </p:nvSpPr>
        <p:spPr>
          <a:xfrm>
            <a:off x="7816417" y="634492"/>
            <a:ext cx="2743200" cy="1261884"/>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Zone 502</a:t>
            </a:r>
          </a:p>
          <a:p>
            <a:pPr marL="285750" indent="-285750">
              <a:buFont typeface="Arial"/>
              <a:buChar char="•"/>
            </a:pPr>
            <a:r>
              <a:rPr lang="en-US" sz="1600">
                <a:cs typeface="Segoe UI"/>
              </a:rPr>
              <a:t>Add Central Pointe Station as a start/end point</a:t>
            </a:r>
          </a:p>
        </p:txBody>
      </p:sp>
      <p:sp>
        <p:nvSpPr>
          <p:cNvPr id="10" name="TextBox 9">
            <a:extLst>
              <a:ext uri="{FF2B5EF4-FFF2-40B4-BE49-F238E27FC236}">
                <a16:creationId xmlns:a16="http://schemas.microsoft.com/office/drawing/2014/main" id="{670DC40E-CAE1-082C-AD7D-DC2070803ADC}"/>
              </a:ext>
            </a:extLst>
          </p:cNvPr>
          <p:cNvSpPr txBox="1"/>
          <p:nvPr/>
        </p:nvSpPr>
        <p:spPr>
          <a:xfrm>
            <a:off x="4526279" y="6198255"/>
            <a:ext cx="1286692"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Central Pointe Station</a:t>
            </a:r>
            <a:endParaRPr lang="en-US"/>
          </a:p>
        </p:txBody>
      </p:sp>
    </p:spTree>
    <p:extLst>
      <p:ext uri="{BB962C8B-B14F-4D97-AF65-F5344CB8AC3E}">
        <p14:creationId xmlns:p14="http://schemas.microsoft.com/office/powerpoint/2010/main" val="1096291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D7B14ACC-AAC2-8CE9-E8FF-61C06741A7B6}"/>
              </a:ext>
            </a:extLst>
          </p:cNvPr>
          <p:cNvSpPr>
            <a:spLocks noChangeAspect="1"/>
          </p:cNvSpPr>
          <p:nvPr/>
        </p:nvSpPr>
        <p:spPr>
          <a:xfrm>
            <a:off x="4347405"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4" name="Oval 23">
            <a:extLst>
              <a:ext uri="{FF2B5EF4-FFF2-40B4-BE49-F238E27FC236}">
                <a16:creationId xmlns:a16="http://schemas.microsoft.com/office/drawing/2014/main" id="{4FA67744-FC2C-B699-91E8-064DF1B523F2}"/>
              </a:ext>
            </a:extLst>
          </p:cNvPr>
          <p:cNvSpPr>
            <a:spLocks noChangeAspect="1"/>
          </p:cNvSpPr>
          <p:nvPr/>
        </p:nvSpPr>
        <p:spPr>
          <a:xfrm>
            <a:off x="169624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5" name="Oval 24">
            <a:extLst>
              <a:ext uri="{FF2B5EF4-FFF2-40B4-BE49-F238E27FC236}">
                <a16:creationId xmlns:a16="http://schemas.microsoft.com/office/drawing/2014/main" id="{0890D442-80D4-FABF-18B9-E6652718BD68}"/>
              </a:ext>
            </a:extLst>
          </p:cNvPr>
          <p:cNvSpPr>
            <a:spLocks noChangeAspect="1"/>
          </p:cNvSpPr>
          <p:nvPr/>
        </p:nvSpPr>
        <p:spPr>
          <a:xfrm>
            <a:off x="2566036"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6" name="Oval 25">
            <a:extLst>
              <a:ext uri="{FF2B5EF4-FFF2-40B4-BE49-F238E27FC236}">
                <a16:creationId xmlns:a16="http://schemas.microsoft.com/office/drawing/2014/main" id="{A3C1B793-D7D3-FF30-029D-58BDD4A7DD9B}"/>
              </a:ext>
            </a:extLst>
          </p:cNvPr>
          <p:cNvSpPr>
            <a:spLocks noChangeAspect="1"/>
          </p:cNvSpPr>
          <p:nvPr/>
        </p:nvSpPr>
        <p:spPr>
          <a:xfrm>
            <a:off x="3495248"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28" name="Picture 1" descr="Chat outline">
            <a:extLst>
              <a:ext uri="{FF2B5EF4-FFF2-40B4-BE49-F238E27FC236}">
                <a16:creationId xmlns:a16="http://schemas.microsoft.com/office/drawing/2014/main" id="{C09E2C02-D58D-776C-BD39-5B275453428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59694" y="5441993"/>
            <a:ext cx="541811" cy="541811"/>
          </a:xfrm>
          <a:prstGeom prst="rect">
            <a:avLst/>
          </a:prstGeom>
          <a:noFill/>
          <a:ln>
            <a:noFill/>
          </a:ln>
        </p:spPr>
      </p:pic>
      <p:pic>
        <p:nvPicPr>
          <p:cNvPr id="29" name="Picture 13" descr="Crane outline">
            <a:extLst>
              <a:ext uri="{FF2B5EF4-FFF2-40B4-BE49-F238E27FC236}">
                <a16:creationId xmlns:a16="http://schemas.microsoft.com/office/drawing/2014/main" id="{2CE47871-6AF6-1424-2EBE-83F4C3482D5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80812" y="5441993"/>
            <a:ext cx="541811" cy="541811"/>
          </a:xfrm>
          <a:prstGeom prst="rect">
            <a:avLst/>
          </a:prstGeom>
          <a:noFill/>
          <a:ln>
            <a:noFill/>
          </a:ln>
        </p:spPr>
      </p:pic>
      <p:pic>
        <p:nvPicPr>
          <p:cNvPr id="30" name="Picture 8" descr="Single gear outline">
            <a:extLst>
              <a:ext uri="{FF2B5EF4-FFF2-40B4-BE49-F238E27FC236}">
                <a16:creationId xmlns:a16="http://schemas.microsoft.com/office/drawing/2014/main" id="{A3D8706A-F4AA-EA81-7867-E446AD98A56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46135" y="5420885"/>
            <a:ext cx="584027" cy="584027"/>
          </a:xfrm>
          <a:prstGeom prst="rect">
            <a:avLst/>
          </a:prstGeom>
          <a:noFill/>
          <a:ln>
            <a:noFill/>
          </a:ln>
        </p:spPr>
      </p:pic>
      <p:pic>
        <p:nvPicPr>
          <p:cNvPr id="31" name="Picture 11" descr="Bus outline">
            <a:extLst>
              <a:ext uri="{FF2B5EF4-FFF2-40B4-BE49-F238E27FC236}">
                <a16:creationId xmlns:a16="http://schemas.microsoft.com/office/drawing/2014/main" id="{2B4405C5-FC92-0A26-42E0-9A042C9BCA3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n-US"/>
              <a:t>Service Restoration</a:t>
            </a:r>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p:txBody>
          <a:bodyPr vert="horz" lIns="91440" tIns="45720" rIns="91440" bIns="45720" rtlCol="0" anchor="t">
            <a:normAutofit/>
          </a:bodyPr>
          <a:lstStyle/>
          <a:p>
            <a:pPr marL="0" indent="0">
              <a:buNone/>
            </a:pPr>
            <a:r>
              <a:rPr lang="en-US" b="1" u="sng"/>
              <a:t>Routes </a:t>
            </a:r>
            <a:r>
              <a:rPr lang="en-US" b="1" u="sng">
                <a:solidFill>
                  <a:srgbClr val="C00000"/>
                </a:solidFill>
              </a:rPr>
              <a:t>54*, </a:t>
            </a:r>
            <a:r>
              <a:rPr lang="en-US" b="1" u="sng"/>
              <a:t>205*:</a:t>
            </a:r>
            <a:br>
              <a:rPr lang="en-US" b="1" u="sng"/>
            </a:br>
            <a:r>
              <a:rPr lang="en-US"/>
              <a:t>Increase service to 15-min</a:t>
            </a:r>
          </a:p>
        </p:txBody>
      </p:sp>
      <p:graphicFrame>
        <p:nvGraphicFramePr>
          <p:cNvPr id="11" name="Table 10">
            <a:extLst>
              <a:ext uri="{FF2B5EF4-FFF2-40B4-BE49-F238E27FC236}">
                <a16:creationId xmlns:a16="http://schemas.microsoft.com/office/drawing/2014/main" id="{B36DDA1B-E9BD-2698-44C0-27BAC7D9325A}"/>
              </a:ext>
            </a:extLst>
          </p:cNvPr>
          <p:cNvGraphicFramePr>
            <a:graphicFrameLocks noGrp="1"/>
          </p:cNvGraphicFramePr>
          <p:nvPr/>
        </p:nvGraphicFramePr>
        <p:xfrm>
          <a:off x="6350027" y="5444808"/>
          <a:ext cx="3891284" cy="741680"/>
        </p:xfrm>
        <a:graphic>
          <a:graphicData uri="http://schemas.openxmlformats.org/drawingml/2006/table">
            <a:tbl>
              <a:tblPr firstRow="1" bandRow="1">
                <a:tableStyleId>{5C22544A-7EE6-4342-B048-85BDC9FD1C3A}</a:tableStyleId>
              </a:tblPr>
              <a:tblGrid>
                <a:gridCol w="972821">
                  <a:extLst>
                    <a:ext uri="{9D8B030D-6E8A-4147-A177-3AD203B41FA5}">
                      <a16:colId xmlns:a16="http://schemas.microsoft.com/office/drawing/2014/main" val="3495761732"/>
                    </a:ext>
                  </a:extLst>
                </a:gridCol>
                <a:gridCol w="972821">
                  <a:extLst>
                    <a:ext uri="{9D8B030D-6E8A-4147-A177-3AD203B41FA5}">
                      <a16:colId xmlns:a16="http://schemas.microsoft.com/office/drawing/2014/main" val="3037171637"/>
                    </a:ext>
                  </a:extLst>
                </a:gridCol>
                <a:gridCol w="972821">
                  <a:extLst>
                    <a:ext uri="{9D8B030D-6E8A-4147-A177-3AD203B41FA5}">
                      <a16:colId xmlns:a16="http://schemas.microsoft.com/office/drawing/2014/main" val="1590106577"/>
                    </a:ext>
                  </a:extLst>
                </a:gridCol>
                <a:gridCol w="972821">
                  <a:extLst>
                    <a:ext uri="{9D8B030D-6E8A-4147-A177-3AD203B41FA5}">
                      <a16:colId xmlns:a16="http://schemas.microsoft.com/office/drawing/2014/main" val="3745068746"/>
                    </a:ext>
                  </a:extLst>
                </a:gridCol>
              </a:tblGrid>
              <a:tr h="370840">
                <a:tc>
                  <a:txBody>
                    <a:bodyPr/>
                    <a:lstStyle/>
                    <a:p>
                      <a:r>
                        <a:rPr lang="en-US"/>
                        <a:t>Hours</a:t>
                      </a:r>
                    </a:p>
                  </a:txBody>
                  <a:tcPr/>
                </a:tc>
                <a:tc>
                  <a:txBody>
                    <a:bodyPr/>
                    <a:lstStyle/>
                    <a:p>
                      <a:r>
                        <a:rPr lang="en-US"/>
                        <a:t>Miles</a:t>
                      </a:r>
                    </a:p>
                  </a:txBody>
                  <a:tcPr/>
                </a:tc>
                <a:tc>
                  <a:txBody>
                    <a:bodyPr/>
                    <a:lstStyle/>
                    <a:p>
                      <a:r>
                        <a:rPr lang="en-US"/>
                        <a:t>Shifts</a:t>
                      </a:r>
                    </a:p>
                  </a:txBody>
                  <a:tcPr/>
                </a:tc>
                <a:tc>
                  <a:txBody>
                    <a:bodyPr/>
                    <a:lstStyle/>
                    <a:p>
                      <a:r>
                        <a:rPr lang="en-US"/>
                        <a:t>Pullout</a:t>
                      </a:r>
                    </a:p>
                  </a:txBody>
                  <a:tcPr/>
                </a:tc>
                <a:extLst>
                  <a:ext uri="{0D108BD9-81ED-4DB2-BD59-A6C34878D82A}">
                    <a16:rowId xmlns:a16="http://schemas.microsoft.com/office/drawing/2014/main" val="4202893918"/>
                  </a:ext>
                </a:extLst>
              </a:tr>
              <a:tr h="370840">
                <a:tc>
                  <a:txBody>
                    <a:bodyPr/>
                    <a:lstStyle/>
                    <a:p>
                      <a:pPr algn="ctr"/>
                      <a:r>
                        <a:rPr lang="en-US"/>
                        <a:t>+45K</a:t>
                      </a:r>
                    </a:p>
                  </a:txBody>
                  <a:tcPr/>
                </a:tc>
                <a:tc>
                  <a:txBody>
                    <a:bodyPr/>
                    <a:lstStyle/>
                    <a:p>
                      <a:pPr algn="ctr"/>
                      <a:r>
                        <a:rPr lang="en-US"/>
                        <a:t>+645K</a:t>
                      </a:r>
                    </a:p>
                  </a:txBody>
                  <a:tcPr/>
                </a:tc>
                <a:tc>
                  <a:txBody>
                    <a:bodyPr/>
                    <a:lstStyle/>
                    <a:p>
                      <a:pPr algn="ctr"/>
                      <a:r>
                        <a:rPr lang="en-US"/>
                        <a:t>+22</a:t>
                      </a:r>
                    </a:p>
                  </a:txBody>
                  <a:tcPr/>
                </a:tc>
                <a:tc>
                  <a:txBody>
                    <a:bodyPr/>
                    <a:lstStyle/>
                    <a:p>
                      <a:pPr algn="ctr"/>
                      <a:r>
                        <a:rPr lang="en-US"/>
                        <a:t>+7</a:t>
                      </a:r>
                    </a:p>
                  </a:txBody>
                  <a:tcPr/>
                </a:tc>
                <a:extLst>
                  <a:ext uri="{0D108BD9-81ED-4DB2-BD59-A6C34878D82A}">
                    <a16:rowId xmlns:a16="http://schemas.microsoft.com/office/drawing/2014/main" val="588539154"/>
                  </a:ext>
                </a:extLst>
              </a:tr>
            </a:tbl>
          </a:graphicData>
        </a:graphic>
      </p:graphicFrame>
      <p:pic>
        <p:nvPicPr>
          <p:cNvPr id="7" name="Content Placeholder 6">
            <a:extLst>
              <a:ext uri="{FF2B5EF4-FFF2-40B4-BE49-F238E27FC236}">
                <a16:creationId xmlns:a16="http://schemas.microsoft.com/office/drawing/2014/main" id="{C045F9CB-E694-EB6E-1652-CEC2EBF35F1A}"/>
              </a:ext>
            </a:extLst>
          </p:cNvPr>
          <p:cNvPicPr>
            <a:picLocks noGrp="1" noChangeAspect="1"/>
          </p:cNvPicPr>
          <p:nvPr>
            <p:ph sz="half" idx="2"/>
          </p:nvPr>
        </p:nvPicPr>
        <p:blipFill>
          <a:blip r:embed="rId11"/>
          <a:stretch>
            <a:fillRect/>
          </a:stretch>
        </p:blipFill>
        <p:spPr>
          <a:xfrm>
            <a:off x="6350027" y="365125"/>
            <a:ext cx="4220093" cy="4967652"/>
          </a:xfrm>
        </p:spPr>
      </p:pic>
      <p:sp>
        <p:nvSpPr>
          <p:cNvPr id="6" name="Slide Number Placeholder 5">
            <a:extLst>
              <a:ext uri="{FF2B5EF4-FFF2-40B4-BE49-F238E27FC236}">
                <a16:creationId xmlns:a16="http://schemas.microsoft.com/office/drawing/2014/main" id="{BA52D212-6EC0-6886-EA43-844065DA7981}"/>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54</a:t>
            </a:fld>
            <a:endParaRPr lang="en-US">
              <a:solidFill>
                <a:prstClr val="black">
                  <a:tint val="75000"/>
                </a:prstClr>
              </a:solidFill>
            </a:endParaRPr>
          </a:p>
        </p:txBody>
      </p:sp>
      <p:sp>
        <p:nvSpPr>
          <p:cNvPr id="8" name="TextBox 7">
            <a:extLst>
              <a:ext uri="{FF2B5EF4-FFF2-40B4-BE49-F238E27FC236}">
                <a16:creationId xmlns:a16="http://schemas.microsoft.com/office/drawing/2014/main" id="{A5BEA783-0CF3-6833-CCEC-DD2563F5861F}"/>
              </a:ext>
            </a:extLst>
          </p:cNvPr>
          <p:cNvSpPr txBox="1"/>
          <p:nvPr/>
        </p:nvSpPr>
        <p:spPr>
          <a:xfrm>
            <a:off x="7726443" y="1275190"/>
            <a:ext cx="1138452" cy="415498"/>
          </a:xfrm>
          <a:prstGeom prst="rect">
            <a:avLst/>
          </a:prstGeom>
          <a:solidFill>
            <a:schemeClr val="bg1"/>
          </a:solidFill>
        </p:spPr>
        <p:txBody>
          <a:bodyPr wrap="none" rtlCol="0">
            <a:spAutoFit/>
          </a:bodyPr>
          <a:lstStyle/>
          <a:p>
            <a:pPr algn="ctr"/>
            <a:r>
              <a:rPr lang="en-US" sz="1050"/>
              <a:t>400 S. Redwood</a:t>
            </a:r>
          </a:p>
          <a:p>
            <a:pPr algn="ctr"/>
            <a:r>
              <a:rPr lang="en-US" sz="1050"/>
              <a:t>1 4 9 205 217</a:t>
            </a:r>
          </a:p>
        </p:txBody>
      </p:sp>
      <p:sp>
        <p:nvSpPr>
          <p:cNvPr id="12" name="TextBox 11">
            <a:extLst>
              <a:ext uri="{FF2B5EF4-FFF2-40B4-BE49-F238E27FC236}">
                <a16:creationId xmlns:a16="http://schemas.microsoft.com/office/drawing/2014/main" id="{86DDD7AD-D923-933D-EEA2-94CD29230652}"/>
              </a:ext>
            </a:extLst>
          </p:cNvPr>
          <p:cNvSpPr txBox="1"/>
          <p:nvPr/>
        </p:nvSpPr>
        <p:spPr>
          <a:xfrm>
            <a:off x="6929389" y="555655"/>
            <a:ext cx="1842172" cy="415498"/>
          </a:xfrm>
          <a:prstGeom prst="rect">
            <a:avLst/>
          </a:prstGeom>
          <a:solidFill>
            <a:schemeClr val="bg1"/>
          </a:solidFill>
        </p:spPr>
        <p:txBody>
          <a:bodyPr wrap="none" rtlCol="0">
            <a:spAutoFit/>
          </a:bodyPr>
          <a:lstStyle/>
          <a:p>
            <a:pPr algn="ctr"/>
            <a:r>
              <a:rPr lang="en-US" sz="1050"/>
              <a:t>Power Station</a:t>
            </a:r>
          </a:p>
          <a:p>
            <a:pPr algn="ctr"/>
            <a:r>
              <a:rPr lang="en-US" sz="1050"/>
              <a:t>1 205 217 417 451 F453 551</a:t>
            </a:r>
          </a:p>
        </p:txBody>
      </p:sp>
      <p:sp>
        <p:nvSpPr>
          <p:cNvPr id="16" name="TextBox 15">
            <a:extLst>
              <a:ext uri="{FF2B5EF4-FFF2-40B4-BE49-F238E27FC236}">
                <a16:creationId xmlns:a16="http://schemas.microsoft.com/office/drawing/2014/main" id="{5B806173-B7FE-60B1-F051-017303CACF00}"/>
              </a:ext>
            </a:extLst>
          </p:cNvPr>
          <p:cNvSpPr txBox="1"/>
          <p:nvPr/>
        </p:nvSpPr>
        <p:spPr>
          <a:xfrm>
            <a:off x="8460073" y="3548490"/>
            <a:ext cx="1449436" cy="415498"/>
          </a:xfrm>
          <a:prstGeom prst="rect">
            <a:avLst/>
          </a:prstGeom>
          <a:solidFill>
            <a:schemeClr val="bg1"/>
          </a:solidFill>
        </p:spPr>
        <p:txBody>
          <a:bodyPr wrap="none" rtlCol="0">
            <a:spAutoFit/>
          </a:bodyPr>
          <a:lstStyle/>
          <a:p>
            <a:pPr algn="ctr"/>
            <a:r>
              <a:rPr lang="en-US" sz="1050"/>
              <a:t>Murray North Station</a:t>
            </a:r>
          </a:p>
          <a:p>
            <a:pPr algn="ctr"/>
            <a:r>
              <a:rPr lang="en-US" sz="1050"/>
              <a:t>205</a:t>
            </a:r>
          </a:p>
        </p:txBody>
      </p:sp>
      <p:sp>
        <p:nvSpPr>
          <p:cNvPr id="17" name="TextBox 16">
            <a:extLst>
              <a:ext uri="{FF2B5EF4-FFF2-40B4-BE49-F238E27FC236}">
                <a16:creationId xmlns:a16="http://schemas.microsoft.com/office/drawing/2014/main" id="{98670123-5FEB-05C3-0582-1C890CA663D3}"/>
              </a:ext>
            </a:extLst>
          </p:cNvPr>
          <p:cNvSpPr txBox="1"/>
          <p:nvPr/>
        </p:nvSpPr>
        <p:spPr>
          <a:xfrm>
            <a:off x="9944530" y="4615290"/>
            <a:ext cx="1524777" cy="415498"/>
          </a:xfrm>
          <a:prstGeom prst="rect">
            <a:avLst/>
          </a:prstGeom>
          <a:solidFill>
            <a:schemeClr val="bg1"/>
          </a:solidFill>
        </p:spPr>
        <p:txBody>
          <a:bodyPr wrap="none" rtlCol="0">
            <a:spAutoFit/>
          </a:bodyPr>
          <a:lstStyle/>
          <a:p>
            <a:pPr algn="ctr"/>
            <a:r>
              <a:rPr lang="en-US" sz="1050"/>
              <a:t>Murray Central Station</a:t>
            </a:r>
          </a:p>
          <a:p>
            <a:pPr algn="ctr"/>
            <a:r>
              <a:rPr lang="en-US" sz="1050"/>
              <a:t>45 47 54 200 201 223</a:t>
            </a:r>
          </a:p>
        </p:txBody>
      </p:sp>
      <p:sp>
        <p:nvSpPr>
          <p:cNvPr id="18" name="TextBox 17">
            <a:extLst>
              <a:ext uri="{FF2B5EF4-FFF2-40B4-BE49-F238E27FC236}">
                <a16:creationId xmlns:a16="http://schemas.microsoft.com/office/drawing/2014/main" id="{81820DCC-4770-8FBF-51F1-39BA14C4C962}"/>
              </a:ext>
            </a:extLst>
          </p:cNvPr>
          <p:cNvSpPr txBox="1"/>
          <p:nvPr/>
        </p:nvSpPr>
        <p:spPr>
          <a:xfrm>
            <a:off x="9944530" y="289242"/>
            <a:ext cx="1656223" cy="738664"/>
          </a:xfrm>
          <a:prstGeom prst="rect">
            <a:avLst/>
          </a:prstGeom>
          <a:solidFill>
            <a:schemeClr val="bg1"/>
          </a:solidFill>
        </p:spPr>
        <p:txBody>
          <a:bodyPr wrap="none" rtlCol="0">
            <a:spAutoFit/>
          </a:bodyPr>
          <a:lstStyle/>
          <a:p>
            <a:pPr algn="ctr"/>
            <a:r>
              <a:rPr lang="en-US" sz="1050"/>
              <a:t>Downtown Salt Lake City</a:t>
            </a:r>
          </a:p>
          <a:p>
            <a:pPr algn="ctr"/>
            <a:r>
              <a:rPr lang="en-US" sz="1050"/>
              <a:t>1 2A 2B 4 200 205 209 </a:t>
            </a:r>
          </a:p>
          <a:p>
            <a:pPr algn="ctr"/>
            <a:r>
              <a:rPr lang="en-US" sz="1050"/>
              <a:t>223 451 F453 455 470</a:t>
            </a:r>
          </a:p>
          <a:p>
            <a:pPr algn="ctr"/>
            <a:r>
              <a:rPr lang="en-US" sz="1050"/>
              <a:t>472 473</a:t>
            </a:r>
          </a:p>
        </p:txBody>
      </p:sp>
      <p:sp>
        <p:nvSpPr>
          <p:cNvPr id="19" name="TextBox 18">
            <a:extLst>
              <a:ext uri="{FF2B5EF4-FFF2-40B4-BE49-F238E27FC236}">
                <a16:creationId xmlns:a16="http://schemas.microsoft.com/office/drawing/2014/main" id="{0FF6CE65-025B-FB12-49F5-D2321191AF3B}"/>
              </a:ext>
            </a:extLst>
          </p:cNvPr>
          <p:cNvSpPr txBox="1"/>
          <p:nvPr/>
        </p:nvSpPr>
        <p:spPr>
          <a:xfrm>
            <a:off x="10381187" y="2377176"/>
            <a:ext cx="391454" cy="246221"/>
          </a:xfrm>
          <a:prstGeom prst="rect">
            <a:avLst/>
          </a:prstGeom>
          <a:noFill/>
        </p:spPr>
        <p:txBody>
          <a:bodyPr wrap="none" rtlCol="0">
            <a:spAutoFit/>
          </a:bodyPr>
          <a:lstStyle/>
          <a:p>
            <a:r>
              <a:rPr lang="en-US" sz="1000"/>
              <a:t>205</a:t>
            </a:r>
          </a:p>
        </p:txBody>
      </p:sp>
      <p:sp>
        <p:nvSpPr>
          <p:cNvPr id="20" name="TextBox 19">
            <a:extLst>
              <a:ext uri="{FF2B5EF4-FFF2-40B4-BE49-F238E27FC236}">
                <a16:creationId xmlns:a16="http://schemas.microsoft.com/office/drawing/2014/main" id="{EE2D67AE-5278-B84F-23AD-ED0921FF7E81}"/>
              </a:ext>
            </a:extLst>
          </p:cNvPr>
          <p:cNvSpPr txBox="1"/>
          <p:nvPr/>
        </p:nvSpPr>
        <p:spPr>
          <a:xfrm>
            <a:off x="7850475" y="4511229"/>
            <a:ext cx="322524" cy="246221"/>
          </a:xfrm>
          <a:prstGeom prst="rect">
            <a:avLst/>
          </a:prstGeom>
          <a:noFill/>
        </p:spPr>
        <p:txBody>
          <a:bodyPr wrap="none" rtlCol="0">
            <a:spAutoFit/>
          </a:bodyPr>
          <a:lstStyle/>
          <a:p>
            <a:r>
              <a:rPr lang="en-US" sz="1000"/>
              <a:t>54</a:t>
            </a:r>
          </a:p>
        </p:txBody>
      </p:sp>
      <p:pic>
        <p:nvPicPr>
          <p:cNvPr id="21" name="Picture 20">
            <a:extLst>
              <a:ext uri="{FF2B5EF4-FFF2-40B4-BE49-F238E27FC236}">
                <a16:creationId xmlns:a16="http://schemas.microsoft.com/office/drawing/2014/main" id="{5154C79F-B581-1A2B-C4A0-535C0F37B205}"/>
              </a:ext>
            </a:extLst>
          </p:cNvPr>
          <p:cNvPicPr>
            <a:picLocks noChangeAspect="1"/>
          </p:cNvPicPr>
          <p:nvPr/>
        </p:nvPicPr>
        <p:blipFill>
          <a:blip r:embed="rId12"/>
          <a:stretch>
            <a:fillRect/>
          </a:stretch>
        </p:blipFill>
        <p:spPr>
          <a:xfrm>
            <a:off x="3020476" y="1825889"/>
            <a:ext cx="1123950" cy="295275"/>
          </a:xfrm>
          <a:prstGeom prst="rect">
            <a:avLst/>
          </a:prstGeom>
        </p:spPr>
      </p:pic>
      <p:sp>
        <p:nvSpPr>
          <p:cNvPr id="3" name="TextBox 2">
            <a:extLst>
              <a:ext uri="{FF2B5EF4-FFF2-40B4-BE49-F238E27FC236}">
                <a16:creationId xmlns:a16="http://schemas.microsoft.com/office/drawing/2014/main" id="{6E8CCEDF-2C8E-1E88-5969-F86F11C361C5}"/>
              </a:ext>
            </a:extLst>
          </p:cNvPr>
          <p:cNvSpPr txBox="1"/>
          <p:nvPr/>
        </p:nvSpPr>
        <p:spPr>
          <a:xfrm>
            <a:off x="4160941" y="1819639"/>
            <a:ext cx="1931234" cy="307777"/>
          </a:xfrm>
          <a:prstGeom prst="rect">
            <a:avLst/>
          </a:prstGeom>
          <a:solidFill>
            <a:srgbClr val="C00000"/>
          </a:solid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E7E6E6"/>
                </a:solidFill>
                <a:cs typeface="Segoe UI"/>
              </a:rPr>
              <a:t>Community Priority</a:t>
            </a:r>
            <a:endParaRPr lang="en-US" sz="1400" b="1">
              <a:solidFill>
                <a:srgbClr val="E7E6E6"/>
              </a:solidFill>
            </a:endParaRPr>
          </a:p>
        </p:txBody>
      </p:sp>
      <p:sp>
        <p:nvSpPr>
          <p:cNvPr id="9" name="Oval 8">
            <a:extLst>
              <a:ext uri="{FF2B5EF4-FFF2-40B4-BE49-F238E27FC236}">
                <a16:creationId xmlns:a16="http://schemas.microsoft.com/office/drawing/2014/main" id="{609A5127-4E16-855C-E8C8-EB869C40A9C7}"/>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13" name="Graphic 12" descr="Users outline">
            <a:extLst>
              <a:ext uri="{FF2B5EF4-FFF2-40B4-BE49-F238E27FC236}">
                <a16:creationId xmlns:a16="http://schemas.microsoft.com/office/drawing/2014/main" id="{230CDFDF-B820-FEAE-C7EA-2A2886CCA91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55717" y="5408326"/>
            <a:ext cx="599956" cy="619248"/>
          </a:xfrm>
          <a:prstGeom prst="rect">
            <a:avLst/>
          </a:prstGeom>
        </p:spPr>
      </p:pic>
    </p:spTree>
    <p:extLst>
      <p:ext uri="{BB962C8B-B14F-4D97-AF65-F5344CB8AC3E}">
        <p14:creationId xmlns:p14="http://schemas.microsoft.com/office/powerpoint/2010/main" val="34057295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81BF6C5C-D246-8245-497F-2E265CBC778C}"/>
              </a:ext>
            </a:extLst>
          </p:cNvPr>
          <p:cNvSpPr>
            <a:spLocks noChangeAspect="1"/>
          </p:cNvSpPr>
          <p:nvPr/>
        </p:nvSpPr>
        <p:spPr>
          <a:xfrm>
            <a:off x="4347405"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0" name="Oval 19">
            <a:extLst>
              <a:ext uri="{FF2B5EF4-FFF2-40B4-BE49-F238E27FC236}">
                <a16:creationId xmlns:a16="http://schemas.microsoft.com/office/drawing/2014/main" id="{3BF68380-5C5F-C84D-0214-3D53893DFA3A}"/>
              </a:ext>
            </a:extLst>
          </p:cNvPr>
          <p:cNvSpPr>
            <a:spLocks noChangeAspect="1"/>
          </p:cNvSpPr>
          <p:nvPr/>
        </p:nvSpPr>
        <p:spPr>
          <a:xfrm>
            <a:off x="169624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1" name="Oval 20">
            <a:extLst>
              <a:ext uri="{FF2B5EF4-FFF2-40B4-BE49-F238E27FC236}">
                <a16:creationId xmlns:a16="http://schemas.microsoft.com/office/drawing/2014/main" id="{2E7B4C03-20C1-2F32-DB57-A09788B16BCE}"/>
              </a:ext>
            </a:extLst>
          </p:cNvPr>
          <p:cNvSpPr>
            <a:spLocks noChangeAspect="1"/>
          </p:cNvSpPr>
          <p:nvPr/>
        </p:nvSpPr>
        <p:spPr>
          <a:xfrm>
            <a:off x="2566036"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2" name="Oval 21">
            <a:extLst>
              <a:ext uri="{FF2B5EF4-FFF2-40B4-BE49-F238E27FC236}">
                <a16:creationId xmlns:a16="http://schemas.microsoft.com/office/drawing/2014/main" id="{B7001B57-85D1-C060-BF44-E5121DC423D7}"/>
              </a:ext>
            </a:extLst>
          </p:cNvPr>
          <p:cNvSpPr>
            <a:spLocks noChangeAspect="1"/>
          </p:cNvSpPr>
          <p:nvPr/>
        </p:nvSpPr>
        <p:spPr>
          <a:xfrm>
            <a:off x="3495248"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24" name="Picture 1" descr="Chat outline">
            <a:extLst>
              <a:ext uri="{FF2B5EF4-FFF2-40B4-BE49-F238E27FC236}">
                <a16:creationId xmlns:a16="http://schemas.microsoft.com/office/drawing/2014/main" id="{1E0E2D8F-FB44-2AAC-F906-BBA2CF5C5F1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59694" y="5441993"/>
            <a:ext cx="541811" cy="541811"/>
          </a:xfrm>
          <a:prstGeom prst="rect">
            <a:avLst/>
          </a:prstGeom>
          <a:noFill/>
          <a:ln>
            <a:noFill/>
          </a:ln>
        </p:spPr>
      </p:pic>
      <p:pic>
        <p:nvPicPr>
          <p:cNvPr id="25" name="Picture 13" descr="Crane outline">
            <a:extLst>
              <a:ext uri="{FF2B5EF4-FFF2-40B4-BE49-F238E27FC236}">
                <a16:creationId xmlns:a16="http://schemas.microsoft.com/office/drawing/2014/main" id="{0A44B844-4D14-A9CF-27B5-F12347E8077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80812" y="5441993"/>
            <a:ext cx="541811" cy="541811"/>
          </a:xfrm>
          <a:prstGeom prst="rect">
            <a:avLst/>
          </a:prstGeom>
          <a:noFill/>
          <a:ln>
            <a:noFill/>
          </a:ln>
        </p:spPr>
      </p:pic>
      <p:pic>
        <p:nvPicPr>
          <p:cNvPr id="26" name="Picture 8" descr="Single gear outline">
            <a:extLst>
              <a:ext uri="{FF2B5EF4-FFF2-40B4-BE49-F238E27FC236}">
                <a16:creationId xmlns:a16="http://schemas.microsoft.com/office/drawing/2014/main" id="{4A35FCF6-3789-D232-EA49-13D8F92FDBE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46135" y="5420885"/>
            <a:ext cx="584027" cy="584027"/>
          </a:xfrm>
          <a:prstGeom prst="rect">
            <a:avLst/>
          </a:prstGeom>
          <a:noFill/>
          <a:ln>
            <a:noFill/>
          </a:ln>
        </p:spPr>
      </p:pic>
      <p:pic>
        <p:nvPicPr>
          <p:cNvPr id="27" name="Picture 11" descr="Bus outline">
            <a:extLst>
              <a:ext uri="{FF2B5EF4-FFF2-40B4-BE49-F238E27FC236}">
                <a16:creationId xmlns:a16="http://schemas.microsoft.com/office/drawing/2014/main" id="{8FCB24B0-F237-3C24-9463-B67814BBEB15}"/>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n-US"/>
              <a:t>200 South</a:t>
            </a:r>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p:txBody>
          <a:bodyPr vert="horz" lIns="91440" tIns="45720" rIns="91440" bIns="45720" rtlCol="0" anchor="t">
            <a:normAutofit/>
          </a:bodyPr>
          <a:lstStyle/>
          <a:p>
            <a:pPr marL="0" indent="0">
              <a:buNone/>
            </a:pPr>
            <a:r>
              <a:rPr lang="en-US" b="1" u="sng"/>
              <a:t>Route 2*:</a:t>
            </a:r>
            <a:br>
              <a:rPr lang="en-US" b="1" u="sng"/>
            </a:br>
            <a:r>
              <a:rPr lang="en-US"/>
              <a:t>Replace with 2A/2B*</a:t>
            </a:r>
            <a:br>
              <a:rPr lang="en-US"/>
            </a:br>
            <a:r>
              <a:rPr lang="en-US"/>
              <a:t>6-9 min. frequency on Weekdays</a:t>
            </a:r>
          </a:p>
          <a:p>
            <a:pPr marL="0" indent="0">
              <a:buNone/>
            </a:pPr>
            <a:r>
              <a:rPr lang="en-US" b="1" u="sng"/>
              <a:t>Route 220:</a:t>
            </a:r>
            <a:br>
              <a:rPr lang="en-US" b="1" u="sng"/>
            </a:br>
            <a:r>
              <a:rPr lang="en-US"/>
              <a:t>Shorten to U of U Union</a:t>
            </a:r>
            <a:endParaRPr lang="en-US" b="1" u="sng"/>
          </a:p>
        </p:txBody>
      </p:sp>
      <p:graphicFrame>
        <p:nvGraphicFramePr>
          <p:cNvPr id="11" name="Table 10">
            <a:extLst>
              <a:ext uri="{FF2B5EF4-FFF2-40B4-BE49-F238E27FC236}">
                <a16:creationId xmlns:a16="http://schemas.microsoft.com/office/drawing/2014/main" id="{B36DDA1B-E9BD-2698-44C0-27BAC7D9325A}"/>
              </a:ext>
            </a:extLst>
          </p:cNvPr>
          <p:cNvGraphicFramePr>
            <a:graphicFrameLocks noGrp="1"/>
          </p:cNvGraphicFramePr>
          <p:nvPr/>
        </p:nvGraphicFramePr>
        <p:xfrm>
          <a:off x="6350027" y="5444808"/>
          <a:ext cx="3891284" cy="741680"/>
        </p:xfrm>
        <a:graphic>
          <a:graphicData uri="http://schemas.openxmlformats.org/drawingml/2006/table">
            <a:tbl>
              <a:tblPr firstRow="1" bandRow="1">
                <a:tableStyleId>{5C22544A-7EE6-4342-B048-85BDC9FD1C3A}</a:tableStyleId>
              </a:tblPr>
              <a:tblGrid>
                <a:gridCol w="972821">
                  <a:extLst>
                    <a:ext uri="{9D8B030D-6E8A-4147-A177-3AD203B41FA5}">
                      <a16:colId xmlns:a16="http://schemas.microsoft.com/office/drawing/2014/main" val="3495761732"/>
                    </a:ext>
                  </a:extLst>
                </a:gridCol>
                <a:gridCol w="972821">
                  <a:extLst>
                    <a:ext uri="{9D8B030D-6E8A-4147-A177-3AD203B41FA5}">
                      <a16:colId xmlns:a16="http://schemas.microsoft.com/office/drawing/2014/main" val="3037171637"/>
                    </a:ext>
                  </a:extLst>
                </a:gridCol>
                <a:gridCol w="972821">
                  <a:extLst>
                    <a:ext uri="{9D8B030D-6E8A-4147-A177-3AD203B41FA5}">
                      <a16:colId xmlns:a16="http://schemas.microsoft.com/office/drawing/2014/main" val="1590106577"/>
                    </a:ext>
                  </a:extLst>
                </a:gridCol>
                <a:gridCol w="972821">
                  <a:extLst>
                    <a:ext uri="{9D8B030D-6E8A-4147-A177-3AD203B41FA5}">
                      <a16:colId xmlns:a16="http://schemas.microsoft.com/office/drawing/2014/main" val="3745068746"/>
                    </a:ext>
                  </a:extLst>
                </a:gridCol>
              </a:tblGrid>
              <a:tr h="370840">
                <a:tc>
                  <a:txBody>
                    <a:bodyPr/>
                    <a:lstStyle/>
                    <a:p>
                      <a:r>
                        <a:rPr lang="en-US"/>
                        <a:t>Hours</a:t>
                      </a:r>
                    </a:p>
                  </a:txBody>
                  <a:tcPr/>
                </a:tc>
                <a:tc>
                  <a:txBody>
                    <a:bodyPr/>
                    <a:lstStyle/>
                    <a:p>
                      <a:r>
                        <a:rPr lang="en-US"/>
                        <a:t>Miles</a:t>
                      </a:r>
                    </a:p>
                  </a:txBody>
                  <a:tcPr/>
                </a:tc>
                <a:tc>
                  <a:txBody>
                    <a:bodyPr/>
                    <a:lstStyle/>
                    <a:p>
                      <a:r>
                        <a:rPr lang="en-US"/>
                        <a:t>Shifts</a:t>
                      </a:r>
                    </a:p>
                  </a:txBody>
                  <a:tcPr/>
                </a:tc>
                <a:tc>
                  <a:txBody>
                    <a:bodyPr/>
                    <a:lstStyle/>
                    <a:p>
                      <a:r>
                        <a:rPr lang="en-US"/>
                        <a:t>Pullout</a:t>
                      </a:r>
                    </a:p>
                  </a:txBody>
                  <a:tcPr/>
                </a:tc>
                <a:extLst>
                  <a:ext uri="{0D108BD9-81ED-4DB2-BD59-A6C34878D82A}">
                    <a16:rowId xmlns:a16="http://schemas.microsoft.com/office/drawing/2014/main" val="4202893918"/>
                  </a:ext>
                </a:extLst>
              </a:tr>
              <a:tr h="370840">
                <a:tc>
                  <a:txBody>
                    <a:bodyPr/>
                    <a:lstStyle/>
                    <a:p>
                      <a:pPr algn="ctr"/>
                      <a:r>
                        <a:rPr lang="en-US"/>
                        <a:t>+13K</a:t>
                      </a:r>
                    </a:p>
                  </a:txBody>
                  <a:tcPr/>
                </a:tc>
                <a:tc>
                  <a:txBody>
                    <a:bodyPr/>
                    <a:lstStyle/>
                    <a:p>
                      <a:pPr algn="ctr"/>
                      <a:r>
                        <a:rPr lang="en-US"/>
                        <a:t>+114K</a:t>
                      </a:r>
                    </a:p>
                  </a:txBody>
                  <a:tcPr/>
                </a:tc>
                <a:tc>
                  <a:txBody>
                    <a:bodyPr/>
                    <a:lstStyle/>
                    <a:p>
                      <a:pPr algn="ctr"/>
                      <a:r>
                        <a:rPr lang="en-US"/>
                        <a:t>+6</a:t>
                      </a:r>
                    </a:p>
                  </a:txBody>
                  <a:tcPr/>
                </a:tc>
                <a:tc>
                  <a:txBody>
                    <a:bodyPr/>
                    <a:lstStyle/>
                    <a:p>
                      <a:pPr algn="ctr"/>
                      <a:r>
                        <a:rPr lang="en-US"/>
                        <a:t>+5</a:t>
                      </a:r>
                    </a:p>
                  </a:txBody>
                  <a:tcPr/>
                </a:tc>
                <a:extLst>
                  <a:ext uri="{0D108BD9-81ED-4DB2-BD59-A6C34878D82A}">
                    <a16:rowId xmlns:a16="http://schemas.microsoft.com/office/drawing/2014/main" val="588539154"/>
                  </a:ext>
                </a:extLst>
              </a:tr>
            </a:tbl>
          </a:graphicData>
        </a:graphic>
      </p:graphicFrame>
      <p:pic>
        <p:nvPicPr>
          <p:cNvPr id="8" name="Content Placeholder 7">
            <a:extLst>
              <a:ext uri="{FF2B5EF4-FFF2-40B4-BE49-F238E27FC236}">
                <a16:creationId xmlns:a16="http://schemas.microsoft.com/office/drawing/2014/main" id="{DDE64DD2-455A-0C76-EBF5-61775F656606}"/>
              </a:ext>
            </a:extLst>
          </p:cNvPr>
          <p:cNvPicPr>
            <a:picLocks noGrp="1" noChangeAspect="1"/>
          </p:cNvPicPr>
          <p:nvPr>
            <p:ph sz="half" idx="2"/>
          </p:nvPr>
        </p:nvPicPr>
        <p:blipFill>
          <a:blip r:embed="rId11"/>
          <a:stretch>
            <a:fillRect/>
          </a:stretch>
        </p:blipFill>
        <p:spPr>
          <a:xfrm>
            <a:off x="6350027" y="893571"/>
            <a:ext cx="5181600" cy="3956321"/>
          </a:xfrm>
        </p:spPr>
      </p:pic>
      <p:sp>
        <p:nvSpPr>
          <p:cNvPr id="6" name="Slide Number Placeholder 5">
            <a:extLst>
              <a:ext uri="{FF2B5EF4-FFF2-40B4-BE49-F238E27FC236}">
                <a16:creationId xmlns:a16="http://schemas.microsoft.com/office/drawing/2014/main" id="{98C0E58D-80F9-0817-1F64-37E0F10A1A9B}"/>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55</a:t>
            </a:fld>
            <a:endParaRPr lang="en-US">
              <a:solidFill>
                <a:prstClr val="black">
                  <a:tint val="75000"/>
                </a:prstClr>
              </a:solidFill>
            </a:endParaRPr>
          </a:p>
        </p:txBody>
      </p:sp>
      <p:sp>
        <p:nvSpPr>
          <p:cNvPr id="7" name="TextBox 6">
            <a:extLst>
              <a:ext uri="{FF2B5EF4-FFF2-40B4-BE49-F238E27FC236}">
                <a16:creationId xmlns:a16="http://schemas.microsoft.com/office/drawing/2014/main" id="{6D9F0C40-71BD-4FAD-F588-0D0059D4FED3}"/>
              </a:ext>
            </a:extLst>
          </p:cNvPr>
          <p:cNvSpPr txBox="1"/>
          <p:nvPr/>
        </p:nvSpPr>
        <p:spPr>
          <a:xfrm>
            <a:off x="5029091" y="1482939"/>
            <a:ext cx="1625766" cy="415498"/>
          </a:xfrm>
          <a:prstGeom prst="rect">
            <a:avLst/>
          </a:prstGeom>
          <a:solidFill>
            <a:schemeClr val="bg1"/>
          </a:solidFill>
        </p:spPr>
        <p:txBody>
          <a:bodyPr wrap="none" rtlCol="0">
            <a:spAutoFit/>
          </a:bodyPr>
          <a:lstStyle/>
          <a:p>
            <a:pPr algn="ctr"/>
            <a:r>
              <a:rPr lang="en-US" sz="1050"/>
              <a:t>Salt Lake Central Station</a:t>
            </a:r>
          </a:p>
          <a:p>
            <a:pPr algn="ctr"/>
            <a:r>
              <a:rPr lang="en-US" sz="1050"/>
              <a:t>2A 2B 209 509 513</a:t>
            </a:r>
          </a:p>
        </p:txBody>
      </p:sp>
      <p:sp>
        <p:nvSpPr>
          <p:cNvPr id="15" name="TextBox 14">
            <a:extLst>
              <a:ext uri="{FF2B5EF4-FFF2-40B4-BE49-F238E27FC236}">
                <a16:creationId xmlns:a16="http://schemas.microsoft.com/office/drawing/2014/main" id="{24990EC4-D577-ABDB-C18A-18873E5A5DDB}"/>
              </a:ext>
            </a:extLst>
          </p:cNvPr>
          <p:cNvSpPr txBox="1"/>
          <p:nvPr/>
        </p:nvSpPr>
        <p:spPr>
          <a:xfrm>
            <a:off x="10241311" y="671512"/>
            <a:ext cx="1502334" cy="577081"/>
          </a:xfrm>
          <a:prstGeom prst="rect">
            <a:avLst/>
          </a:prstGeom>
          <a:solidFill>
            <a:schemeClr val="bg1"/>
          </a:solidFill>
        </p:spPr>
        <p:txBody>
          <a:bodyPr wrap="none" rtlCol="0">
            <a:spAutoFit/>
          </a:bodyPr>
          <a:lstStyle/>
          <a:p>
            <a:pPr algn="ctr"/>
            <a:r>
              <a:rPr lang="en-US" sz="1050"/>
              <a:t>University of Utah</a:t>
            </a:r>
          </a:p>
          <a:p>
            <a:pPr algn="ctr"/>
            <a:r>
              <a:rPr lang="en-US" sz="1050"/>
              <a:t>1 2A 2B 4 9 F11 17 21 </a:t>
            </a:r>
          </a:p>
          <a:p>
            <a:pPr algn="ctr"/>
            <a:r>
              <a:rPr lang="en-US" sz="1050"/>
              <a:t>213 220 223 455 473</a:t>
            </a:r>
          </a:p>
        </p:txBody>
      </p:sp>
      <p:sp>
        <p:nvSpPr>
          <p:cNvPr id="16" name="TextBox 15">
            <a:extLst>
              <a:ext uri="{FF2B5EF4-FFF2-40B4-BE49-F238E27FC236}">
                <a16:creationId xmlns:a16="http://schemas.microsoft.com/office/drawing/2014/main" id="{232ABAA4-DBBE-46D4-8ED5-6F3995548BDA}"/>
              </a:ext>
            </a:extLst>
          </p:cNvPr>
          <p:cNvSpPr txBox="1"/>
          <p:nvPr/>
        </p:nvSpPr>
        <p:spPr>
          <a:xfrm>
            <a:off x="7975793" y="1778000"/>
            <a:ext cx="514885" cy="246221"/>
          </a:xfrm>
          <a:prstGeom prst="rect">
            <a:avLst/>
          </a:prstGeom>
          <a:noFill/>
        </p:spPr>
        <p:txBody>
          <a:bodyPr wrap="none" rtlCol="0">
            <a:spAutoFit/>
          </a:bodyPr>
          <a:lstStyle/>
          <a:p>
            <a:r>
              <a:rPr lang="en-US" sz="1000"/>
              <a:t>2A 2B</a:t>
            </a:r>
          </a:p>
        </p:txBody>
      </p:sp>
      <p:sp>
        <p:nvSpPr>
          <p:cNvPr id="17" name="TextBox 16">
            <a:extLst>
              <a:ext uri="{FF2B5EF4-FFF2-40B4-BE49-F238E27FC236}">
                <a16:creationId xmlns:a16="http://schemas.microsoft.com/office/drawing/2014/main" id="{03457CC5-4FE1-0468-3335-B9E486823A1E}"/>
              </a:ext>
            </a:extLst>
          </p:cNvPr>
          <p:cNvSpPr txBox="1"/>
          <p:nvPr/>
        </p:nvSpPr>
        <p:spPr>
          <a:xfrm>
            <a:off x="9815048" y="3048714"/>
            <a:ext cx="391454" cy="246221"/>
          </a:xfrm>
          <a:prstGeom prst="rect">
            <a:avLst/>
          </a:prstGeom>
          <a:noFill/>
        </p:spPr>
        <p:txBody>
          <a:bodyPr wrap="none" rtlCol="0">
            <a:spAutoFit/>
          </a:bodyPr>
          <a:lstStyle/>
          <a:p>
            <a:r>
              <a:rPr lang="en-US" sz="1000"/>
              <a:t>220</a:t>
            </a:r>
          </a:p>
        </p:txBody>
      </p:sp>
      <p:pic>
        <p:nvPicPr>
          <p:cNvPr id="2" name="Picture 1">
            <a:extLst>
              <a:ext uri="{FF2B5EF4-FFF2-40B4-BE49-F238E27FC236}">
                <a16:creationId xmlns:a16="http://schemas.microsoft.com/office/drawing/2014/main" id="{A83F38A6-8EC0-959E-1E84-EB0C55DE601B}"/>
              </a:ext>
            </a:extLst>
          </p:cNvPr>
          <p:cNvPicPr>
            <a:picLocks noChangeAspect="1"/>
          </p:cNvPicPr>
          <p:nvPr/>
        </p:nvPicPr>
        <p:blipFill>
          <a:blip r:embed="rId12"/>
          <a:stretch>
            <a:fillRect/>
          </a:stretch>
        </p:blipFill>
        <p:spPr>
          <a:xfrm>
            <a:off x="3251836" y="2111335"/>
            <a:ext cx="983456" cy="258366"/>
          </a:xfrm>
          <a:prstGeom prst="rect">
            <a:avLst/>
          </a:prstGeom>
        </p:spPr>
      </p:pic>
      <p:sp>
        <p:nvSpPr>
          <p:cNvPr id="9" name="Oval 8">
            <a:extLst>
              <a:ext uri="{FF2B5EF4-FFF2-40B4-BE49-F238E27FC236}">
                <a16:creationId xmlns:a16="http://schemas.microsoft.com/office/drawing/2014/main" id="{306D9049-C5BE-5C18-999B-A88514C2A76D}"/>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12" name="Graphic 11" descr="Users outline">
            <a:extLst>
              <a:ext uri="{FF2B5EF4-FFF2-40B4-BE49-F238E27FC236}">
                <a16:creationId xmlns:a16="http://schemas.microsoft.com/office/drawing/2014/main" id="{D441C578-DB39-66C8-F12C-1EE686E462F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55717" y="5408326"/>
            <a:ext cx="599956" cy="619248"/>
          </a:xfrm>
          <a:prstGeom prst="rect">
            <a:avLst/>
          </a:prstGeom>
        </p:spPr>
      </p:pic>
    </p:spTree>
    <p:extLst>
      <p:ext uri="{BB962C8B-B14F-4D97-AF65-F5344CB8AC3E}">
        <p14:creationId xmlns:p14="http://schemas.microsoft.com/office/powerpoint/2010/main" val="9203753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1B8A171-FC27-64BD-8B4B-727C9537D18F}"/>
              </a:ext>
            </a:extLst>
          </p:cNvPr>
          <p:cNvSpPr>
            <a:spLocks noChangeAspect="1"/>
          </p:cNvSpPr>
          <p:nvPr/>
        </p:nvSpPr>
        <p:spPr>
          <a:xfrm>
            <a:off x="4347405"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4" name="Oval 23">
            <a:extLst>
              <a:ext uri="{FF2B5EF4-FFF2-40B4-BE49-F238E27FC236}">
                <a16:creationId xmlns:a16="http://schemas.microsoft.com/office/drawing/2014/main" id="{CD45009B-3A8C-93F0-D4E2-239EBFF754D3}"/>
              </a:ext>
            </a:extLst>
          </p:cNvPr>
          <p:cNvSpPr>
            <a:spLocks noChangeAspect="1"/>
          </p:cNvSpPr>
          <p:nvPr/>
        </p:nvSpPr>
        <p:spPr>
          <a:xfrm>
            <a:off x="1696240"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5" name="Oval 24">
            <a:extLst>
              <a:ext uri="{FF2B5EF4-FFF2-40B4-BE49-F238E27FC236}">
                <a16:creationId xmlns:a16="http://schemas.microsoft.com/office/drawing/2014/main" id="{79030DB9-DD52-CD3F-29B7-6B817AC3053E}"/>
              </a:ext>
            </a:extLst>
          </p:cNvPr>
          <p:cNvSpPr>
            <a:spLocks noChangeAspect="1"/>
          </p:cNvSpPr>
          <p:nvPr/>
        </p:nvSpPr>
        <p:spPr>
          <a:xfrm>
            <a:off x="2566036"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6" name="Oval 25">
            <a:extLst>
              <a:ext uri="{FF2B5EF4-FFF2-40B4-BE49-F238E27FC236}">
                <a16:creationId xmlns:a16="http://schemas.microsoft.com/office/drawing/2014/main" id="{85A172DB-0432-AC09-56D5-A89D28DD83B7}"/>
              </a:ext>
            </a:extLst>
          </p:cNvPr>
          <p:cNvSpPr>
            <a:spLocks noChangeAspect="1"/>
          </p:cNvSpPr>
          <p:nvPr/>
        </p:nvSpPr>
        <p:spPr>
          <a:xfrm>
            <a:off x="3495248"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28" name="Picture 1" descr="Chat outline">
            <a:extLst>
              <a:ext uri="{FF2B5EF4-FFF2-40B4-BE49-F238E27FC236}">
                <a16:creationId xmlns:a16="http://schemas.microsoft.com/office/drawing/2014/main" id="{B05EB579-F5A7-464A-1250-8BFB621141D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59694" y="5441993"/>
            <a:ext cx="541811" cy="541811"/>
          </a:xfrm>
          <a:prstGeom prst="rect">
            <a:avLst/>
          </a:prstGeom>
          <a:noFill/>
          <a:ln>
            <a:noFill/>
          </a:ln>
        </p:spPr>
      </p:pic>
      <p:pic>
        <p:nvPicPr>
          <p:cNvPr id="29" name="Picture 13" descr="Crane outline">
            <a:extLst>
              <a:ext uri="{FF2B5EF4-FFF2-40B4-BE49-F238E27FC236}">
                <a16:creationId xmlns:a16="http://schemas.microsoft.com/office/drawing/2014/main" id="{414F9CCF-3B04-7A54-E995-6B86EAB06DC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80812" y="5441993"/>
            <a:ext cx="541811" cy="541811"/>
          </a:xfrm>
          <a:prstGeom prst="rect">
            <a:avLst/>
          </a:prstGeom>
          <a:noFill/>
          <a:ln>
            <a:noFill/>
          </a:ln>
        </p:spPr>
      </p:pic>
      <p:pic>
        <p:nvPicPr>
          <p:cNvPr id="30" name="Picture 8" descr="Single gear outline">
            <a:extLst>
              <a:ext uri="{FF2B5EF4-FFF2-40B4-BE49-F238E27FC236}">
                <a16:creationId xmlns:a16="http://schemas.microsoft.com/office/drawing/2014/main" id="{50B4E3EA-C0FD-1CC2-8DE7-2487099A34A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46135" y="5420885"/>
            <a:ext cx="584027" cy="584027"/>
          </a:xfrm>
          <a:prstGeom prst="rect">
            <a:avLst/>
          </a:prstGeom>
          <a:noFill/>
          <a:ln>
            <a:noFill/>
          </a:ln>
        </p:spPr>
      </p:pic>
      <p:pic>
        <p:nvPicPr>
          <p:cNvPr id="31" name="Picture 11" descr="Bus outline">
            <a:extLst>
              <a:ext uri="{FF2B5EF4-FFF2-40B4-BE49-F238E27FC236}">
                <a16:creationId xmlns:a16="http://schemas.microsoft.com/office/drawing/2014/main" id="{1A2D5299-AFAC-D729-86E5-0958976D1A4D}"/>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n-US"/>
              <a:t>Canyon Connections</a:t>
            </a:r>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p:txBody>
          <a:bodyPr vert="horz" lIns="91440" tIns="45720" rIns="91440" bIns="45720" rtlCol="0" anchor="t">
            <a:normAutofit/>
          </a:bodyPr>
          <a:lstStyle/>
          <a:p>
            <a:pPr marL="0" indent="0">
              <a:buNone/>
            </a:pPr>
            <a:r>
              <a:rPr lang="en-US" b="1" u="sng">
                <a:solidFill>
                  <a:srgbClr val="C00000"/>
                </a:solidFill>
              </a:rPr>
              <a:t>Route 4*:</a:t>
            </a:r>
            <a:br>
              <a:rPr lang="en-US" b="1" u="sng">
                <a:solidFill>
                  <a:srgbClr val="C00000"/>
                </a:solidFill>
              </a:rPr>
            </a:br>
            <a:r>
              <a:rPr lang="en-US">
                <a:solidFill>
                  <a:srgbClr val="C00000"/>
                </a:solidFill>
              </a:rPr>
              <a:t>Extend to 6200 S. Wasatch Park &amp; Ride</a:t>
            </a:r>
            <a:br>
              <a:rPr lang="en-US">
                <a:solidFill>
                  <a:srgbClr val="C00000"/>
                </a:solidFill>
              </a:rPr>
            </a:br>
            <a:r>
              <a:rPr lang="en-US">
                <a:solidFill>
                  <a:srgbClr val="C00000"/>
                </a:solidFill>
              </a:rPr>
              <a:t>Extend to LCC Park &amp; Ride</a:t>
            </a:r>
            <a:br>
              <a:rPr lang="en-US">
                <a:solidFill>
                  <a:srgbClr val="C00000"/>
                </a:solidFill>
                <a:cs typeface="Segoe UI"/>
              </a:rPr>
            </a:br>
            <a:r>
              <a:rPr lang="en-US">
                <a:solidFill>
                  <a:srgbClr val="C00000"/>
                </a:solidFill>
                <a:cs typeface="Segoe UI"/>
              </a:rPr>
              <a:t>Evaluate routing with UDOT</a:t>
            </a:r>
            <a:endParaRPr lang="en-US">
              <a:solidFill>
                <a:srgbClr val="C00000"/>
              </a:solidFill>
            </a:endParaRPr>
          </a:p>
          <a:p>
            <a:pPr marL="0" indent="0">
              <a:buNone/>
            </a:pPr>
            <a:r>
              <a:rPr lang="en-US" b="1" u="sng">
                <a:solidFill>
                  <a:srgbClr val="C00000"/>
                </a:solidFill>
              </a:rPr>
              <a:t>Route 72:</a:t>
            </a:r>
            <a:br>
              <a:rPr lang="en-US" b="1" u="sng">
                <a:solidFill>
                  <a:srgbClr val="C00000"/>
                </a:solidFill>
              </a:rPr>
            </a:br>
            <a:r>
              <a:rPr lang="en-US">
                <a:solidFill>
                  <a:srgbClr val="C00000"/>
                </a:solidFill>
              </a:rPr>
              <a:t>Extend to 6200 S. Wasatch Park &amp; Ride</a:t>
            </a:r>
            <a:endParaRPr lang="en-US" b="1" u="sng">
              <a:solidFill>
                <a:srgbClr val="C00000"/>
              </a:solidFill>
            </a:endParaRPr>
          </a:p>
          <a:p>
            <a:pPr marL="0" indent="0">
              <a:buNone/>
            </a:pPr>
            <a:r>
              <a:rPr lang="en-US" b="1" u="sng">
                <a:solidFill>
                  <a:srgbClr val="C00000"/>
                </a:solidFill>
              </a:rPr>
              <a:t>Routes 45*, 223*:</a:t>
            </a:r>
            <a:br>
              <a:rPr lang="en-US" b="1" u="sng">
                <a:solidFill>
                  <a:srgbClr val="C00000"/>
                </a:solidFill>
              </a:rPr>
            </a:br>
            <a:r>
              <a:rPr lang="en-US">
                <a:solidFill>
                  <a:srgbClr val="C00000"/>
                </a:solidFill>
              </a:rPr>
              <a:t>Reroute to improve connections, increase coverage</a:t>
            </a:r>
            <a:br>
              <a:rPr lang="en-US" b="1" u="sng">
                <a:solidFill>
                  <a:srgbClr val="C00000"/>
                </a:solidFill>
              </a:rPr>
            </a:br>
            <a:r>
              <a:rPr lang="en-US">
                <a:solidFill>
                  <a:srgbClr val="C00000"/>
                </a:solidFill>
              </a:rPr>
              <a:t>Increase route 223 to 30-min on Weekdays</a:t>
            </a:r>
          </a:p>
        </p:txBody>
      </p:sp>
      <p:graphicFrame>
        <p:nvGraphicFramePr>
          <p:cNvPr id="11" name="Table 10">
            <a:extLst>
              <a:ext uri="{FF2B5EF4-FFF2-40B4-BE49-F238E27FC236}">
                <a16:creationId xmlns:a16="http://schemas.microsoft.com/office/drawing/2014/main" id="{B36DDA1B-E9BD-2698-44C0-27BAC7D9325A}"/>
              </a:ext>
            </a:extLst>
          </p:cNvPr>
          <p:cNvGraphicFramePr>
            <a:graphicFrameLocks noGrp="1"/>
          </p:cNvGraphicFramePr>
          <p:nvPr/>
        </p:nvGraphicFramePr>
        <p:xfrm>
          <a:off x="6350027" y="5444808"/>
          <a:ext cx="3891284" cy="741680"/>
        </p:xfrm>
        <a:graphic>
          <a:graphicData uri="http://schemas.openxmlformats.org/drawingml/2006/table">
            <a:tbl>
              <a:tblPr firstRow="1" bandRow="1">
                <a:tableStyleId>{5C22544A-7EE6-4342-B048-85BDC9FD1C3A}</a:tableStyleId>
              </a:tblPr>
              <a:tblGrid>
                <a:gridCol w="972821">
                  <a:extLst>
                    <a:ext uri="{9D8B030D-6E8A-4147-A177-3AD203B41FA5}">
                      <a16:colId xmlns:a16="http://schemas.microsoft.com/office/drawing/2014/main" val="3495761732"/>
                    </a:ext>
                  </a:extLst>
                </a:gridCol>
                <a:gridCol w="972821">
                  <a:extLst>
                    <a:ext uri="{9D8B030D-6E8A-4147-A177-3AD203B41FA5}">
                      <a16:colId xmlns:a16="http://schemas.microsoft.com/office/drawing/2014/main" val="3037171637"/>
                    </a:ext>
                  </a:extLst>
                </a:gridCol>
                <a:gridCol w="972821">
                  <a:extLst>
                    <a:ext uri="{9D8B030D-6E8A-4147-A177-3AD203B41FA5}">
                      <a16:colId xmlns:a16="http://schemas.microsoft.com/office/drawing/2014/main" val="1590106577"/>
                    </a:ext>
                  </a:extLst>
                </a:gridCol>
                <a:gridCol w="972821">
                  <a:extLst>
                    <a:ext uri="{9D8B030D-6E8A-4147-A177-3AD203B41FA5}">
                      <a16:colId xmlns:a16="http://schemas.microsoft.com/office/drawing/2014/main" val="3745068746"/>
                    </a:ext>
                  </a:extLst>
                </a:gridCol>
              </a:tblGrid>
              <a:tr h="370840">
                <a:tc>
                  <a:txBody>
                    <a:bodyPr/>
                    <a:lstStyle/>
                    <a:p>
                      <a:r>
                        <a:rPr lang="en-US"/>
                        <a:t>Hours</a:t>
                      </a:r>
                    </a:p>
                  </a:txBody>
                  <a:tcPr/>
                </a:tc>
                <a:tc>
                  <a:txBody>
                    <a:bodyPr/>
                    <a:lstStyle/>
                    <a:p>
                      <a:r>
                        <a:rPr lang="en-US"/>
                        <a:t>Miles</a:t>
                      </a:r>
                    </a:p>
                  </a:txBody>
                  <a:tcPr/>
                </a:tc>
                <a:tc>
                  <a:txBody>
                    <a:bodyPr/>
                    <a:lstStyle/>
                    <a:p>
                      <a:r>
                        <a:rPr lang="en-US"/>
                        <a:t>Shifts</a:t>
                      </a:r>
                    </a:p>
                  </a:txBody>
                  <a:tcPr/>
                </a:tc>
                <a:tc>
                  <a:txBody>
                    <a:bodyPr/>
                    <a:lstStyle/>
                    <a:p>
                      <a:r>
                        <a:rPr lang="en-US"/>
                        <a:t>Pullout</a:t>
                      </a:r>
                    </a:p>
                  </a:txBody>
                  <a:tcPr/>
                </a:tc>
                <a:extLst>
                  <a:ext uri="{0D108BD9-81ED-4DB2-BD59-A6C34878D82A}">
                    <a16:rowId xmlns:a16="http://schemas.microsoft.com/office/drawing/2014/main" val="4202893918"/>
                  </a:ext>
                </a:extLst>
              </a:tr>
              <a:tr h="370840">
                <a:tc>
                  <a:txBody>
                    <a:bodyPr/>
                    <a:lstStyle/>
                    <a:p>
                      <a:pPr algn="ctr"/>
                      <a:r>
                        <a:rPr lang="en-US"/>
                        <a:t>+11K</a:t>
                      </a:r>
                    </a:p>
                  </a:txBody>
                  <a:tcPr/>
                </a:tc>
                <a:tc>
                  <a:txBody>
                    <a:bodyPr/>
                    <a:lstStyle/>
                    <a:p>
                      <a:pPr algn="ctr"/>
                      <a:r>
                        <a:rPr lang="en-US"/>
                        <a:t>+308K</a:t>
                      </a:r>
                    </a:p>
                  </a:txBody>
                  <a:tcPr/>
                </a:tc>
                <a:tc>
                  <a:txBody>
                    <a:bodyPr/>
                    <a:lstStyle/>
                    <a:p>
                      <a:pPr algn="ctr"/>
                      <a:r>
                        <a:rPr lang="en-US"/>
                        <a:t>+4</a:t>
                      </a:r>
                    </a:p>
                  </a:txBody>
                  <a:tcPr/>
                </a:tc>
                <a:tc>
                  <a:txBody>
                    <a:bodyPr/>
                    <a:lstStyle/>
                    <a:p>
                      <a:pPr algn="ctr"/>
                      <a:r>
                        <a:rPr lang="en-US"/>
                        <a:t>+4</a:t>
                      </a:r>
                    </a:p>
                  </a:txBody>
                  <a:tcPr/>
                </a:tc>
                <a:extLst>
                  <a:ext uri="{0D108BD9-81ED-4DB2-BD59-A6C34878D82A}">
                    <a16:rowId xmlns:a16="http://schemas.microsoft.com/office/drawing/2014/main" val="588539154"/>
                  </a:ext>
                </a:extLst>
              </a:tr>
            </a:tbl>
          </a:graphicData>
        </a:graphic>
      </p:graphicFrame>
      <p:pic>
        <p:nvPicPr>
          <p:cNvPr id="18" name="Content Placeholder 17">
            <a:extLst>
              <a:ext uri="{FF2B5EF4-FFF2-40B4-BE49-F238E27FC236}">
                <a16:creationId xmlns:a16="http://schemas.microsoft.com/office/drawing/2014/main" id="{93D6881B-6A82-A9F7-AA92-3660FEBE2D7D}"/>
              </a:ext>
            </a:extLst>
          </p:cNvPr>
          <p:cNvPicPr>
            <a:picLocks noGrp="1" noChangeAspect="1"/>
          </p:cNvPicPr>
          <p:nvPr>
            <p:ph sz="half" idx="2"/>
          </p:nvPr>
        </p:nvPicPr>
        <p:blipFill>
          <a:blip r:embed="rId11"/>
          <a:stretch>
            <a:fillRect/>
          </a:stretch>
        </p:blipFill>
        <p:spPr>
          <a:xfrm>
            <a:off x="6350027" y="912195"/>
            <a:ext cx="5181600" cy="4143914"/>
          </a:xfrm>
        </p:spPr>
      </p:pic>
      <p:sp>
        <p:nvSpPr>
          <p:cNvPr id="8" name="Slide Number Placeholder 7">
            <a:extLst>
              <a:ext uri="{FF2B5EF4-FFF2-40B4-BE49-F238E27FC236}">
                <a16:creationId xmlns:a16="http://schemas.microsoft.com/office/drawing/2014/main" id="{8BCDC654-3E64-B181-4B84-C5CBEB9C4EEC}"/>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56</a:t>
            </a:fld>
            <a:endParaRPr lang="en-US">
              <a:solidFill>
                <a:prstClr val="black">
                  <a:tint val="75000"/>
                </a:prstClr>
              </a:solidFill>
            </a:endParaRPr>
          </a:p>
        </p:txBody>
      </p:sp>
      <p:sp>
        <p:nvSpPr>
          <p:cNvPr id="9" name="TextBox 8">
            <a:extLst>
              <a:ext uri="{FF2B5EF4-FFF2-40B4-BE49-F238E27FC236}">
                <a16:creationId xmlns:a16="http://schemas.microsoft.com/office/drawing/2014/main" id="{BC9A37BE-52A2-1923-2AB0-0DEA38FA000E}"/>
              </a:ext>
            </a:extLst>
          </p:cNvPr>
          <p:cNvSpPr txBox="1"/>
          <p:nvPr/>
        </p:nvSpPr>
        <p:spPr>
          <a:xfrm>
            <a:off x="10955187" y="929078"/>
            <a:ext cx="1152880" cy="415498"/>
          </a:xfrm>
          <a:prstGeom prst="rect">
            <a:avLst/>
          </a:prstGeom>
          <a:solidFill>
            <a:schemeClr val="bg1"/>
          </a:solidFill>
        </p:spPr>
        <p:txBody>
          <a:bodyPr wrap="none" rtlCol="0">
            <a:spAutoFit/>
          </a:bodyPr>
          <a:lstStyle/>
          <a:p>
            <a:pPr algn="ctr"/>
            <a:r>
              <a:rPr lang="en-US" sz="1050"/>
              <a:t>3900 S. Wasatch</a:t>
            </a:r>
          </a:p>
          <a:p>
            <a:pPr algn="ctr"/>
            <a:r>
              <a:rPr lang="en-US" sz="1050"/>
              <a:t>4 33 39 45</a:t>
            </a:r>
          </a:p>
        </p:txBody>
      </p:sp>
      <p:sp>
        <p:nvSpPr>
          <p:cNvPr id="13" name="TextBox 12">
            <a:extLst>
              <a:ext uri="{FF2B5EF4-FFF2-40B4-BE49-F238E27FC236}">
                <a16:creationId xmlns:a16="http://schemas.microsoft.com/office/drawing/2014/main" id="{432CDCB3-8F84-C1A5-49D3-255DD375F3B4}"/>
              </a:ext>
            </a:extLst>
          </p:cNvPr>
          <p:cNvSpPr txBox="1"/>
          <p:nvPr/>
        </p:nvSpPr>
        <p:spPr>
          <a:xfrm>
            <a:off x="10878987" y="4001294"/>
            <a:ext cx="1152881" cy="415498"/>
          </a:xfrm>
          <a:prstGeom prst="rect">
            <a:avLst/>
          </a:prstGeom>
          <a:solidFill>
            <a:schemeClr val="bg1"/>
          </a:solidFill>
        </p:spPr>
        <p:txBody>
          <a:bodyPr wrap="none" rtlCol="0">
            <a:spAutoFit/>
          </a:bodyPr>
          <a:lstStyle/>
          <a:p>
            <a:pPr algn="ctr"/>
            <a:r>
              <a:rPr lang="en-US" sz="1050"/>
              <a:t>6200 S. Wasatch</a:t>
            </a:r>
          </a:p>
          <a:p>
            <a:pPr algn="ctr"/>
            <a:r>
              <a:rPr lang="en-US" sz="1050"/>
              <a:t>4 72</a:t>
            </a:r>
          </a:p>
        </p:txBody>
      </p:sp>
      <p:sp>
        <p:nvSpPr>
          <p:cNvPr id="15" name="TextBox 14">
            <a:extLst>
              <a:ext uri="{FF2B5EF4-FFF2-40B4-BE49-F238E27FC236}">
                <a16:creationId xmlns:a16="http://schemas.microsoft.com/office/drawing/2014/main" id="{E4A8B610-8E8F-BB19-1537-B549262A1E80}"/>
              </a:ext>
            </a:extLst>
          </p:cNvPr>
          <p:cNvSpPr txBox="1"/>
          <p:nvPr/>
        </p:nvSpPr>
        <p:spPr>
          <a:xfrm>
            <a:off x="6215885" y="4209043"/>
            <a:ext cx="1773242" cy="415498"/>
          </a:xfrm>
          <a:prstGeom prst="rect">
            <a:avLst/>
          </a:prstGeom>
          <a:solidFill>
            <a:schemeClr val="bg1"/>
          </a:solidFill>
        </p:spPr>
        <p:txBody>
          <a:bodyPr wrap="none" rtlCol="0">
            <a:spAutoFit/>
          </a:bodyPr>
          <a:lstStyle/>
          <a:p>
            <a:pPr algn="ctr"/>
            <a:r>
              <a:rPr lang="en-US" sz="1050"/>
              <a:t>Midvale Fort Union Station</a:t>
            </a:r>
          </a:p>
          <a:p>
            <a:pPr algn="ctr"/>
            <a:r>
              <a:rPr lang="en-US" sz="1050"/>
              <a:t>72</a:t>
            </a:r>
          </a:p>
        </p:txBody>
      </p:sp>
      <p:sp>
        <p:nvSpPr>
          <p:cNvPr id="16" name="TextBox 15">
            <a:extLst>
              <a:ext uri="{FF2B5EF4-FFF2-40B4-BE49-F238E27FC236}">
                <a16:creationId xmlns:a16="http://schemas.microsoft.com/office/drawing/2014/main" id="{337EADBF-2515-7C58-5FF4-CF96576F90F4}"/>
              </a:ext>
            </a:extLst>
          </p:cNvPr>
          <p:cNvSpPr txBox="1"/>
          <p:nvPr/>
        </p:nvSpPr>
        <p:spPr>
          <a:xfrm>
            <a:off x="6550271" y="1179727"/>
            <a:ext cx="1524776" cy="415498"/>
          </a:xfrm>
          <a:prstGeom prst="rect">
            <a:avLst/>
          </a:prstGeom>
          <a:solidFill>
            <a:schemeClr val="bg1"/>
          </a:solidFill>
        </p:spPr>
        <p:txBody>
          <a:bodyPr wrap="none" rtlCol="0">
            <a:spAutoFit/>
          </a:bodyPr>
          <a:lstStyle/>
          <a:p>
            <a:pPr algn="ctr"/>
            <a:r>
              <a:rPr lang="en-US" sz="1050"/>
              <a:t>Murray Central Station</a:t>
            </a:r>
          </a:p>
          <a:p>
            <a:pPr algn="ctr"/>
            <a:r>
              <a:rPr lang="en-US" sz="1050"/>
              <a:t>45 47 54 200 201 223</a:t>
            </a:r>
          </a:p>
        </p:txBody>
      </p:sp>
      <p:sp>
        <p:nvSpPr>
          <p:cNvPr id="17" name="TextBox 16">
            <a:extLst>
              <a:ext uri="{FF2B5EF4-FFF2-40B4-BE49-F238E27FC236}">
                <a16:creationId xmlns:a16="http://schemas.microsoft.com/office/drawing/2014/main" id="{9B41C4C1-D180-F05C-14D2-A81F51729BCE}"/>
              </a:ext>
            </a:extLst>
          </p:cNvPr>
          <p:cNvSpPr txBox="1"/>
          <p:nvPr/>
        </p:nvSpPr>
        <p:spPr>
          <a:xfrm>
            <a:off x="8635200" y="1558052"/>
            <a:ext cx="322524" cy="246221"/>
          </a:xfrm>
          <a:prstGeom prst="rect">
            <a:avLst/>
          </a:prstGeom>
          <a:noFill/>
        </p:spPr>
        <p:txBody>
          <a:bodyPr wrap="none" rtlCol="0">
            <a:spAutoFit/>
          </a:bodyPr>
          <a:lstStyle/>
          <a:p>
            <a:r>
              <a:rPr lang="en-US" sz="1000"/>
              <a:t>45</a:t>
            </a:r>
          </a:p>
        </p:txBody>
      </p:sp>
      <p:sp>
        <p:nvSpPr>
          <p:cNvPr id="19" name="TextBox 18">
            <a:extLst>
              <a:ext uri="{FF2B5EF4-FFF2-40B4-BE49-F238E27FC236}">
                <a16:creationId xmlns:a16="http://schemas.microsoft.com/office/drawing/2014/main" id="{8C58F3CB-403B-B85D-99AB-65E1A8B6C8F0}"/>
              </a:ext>
            </a:extLst>
          </p:cNvPr>
          <p:cNvSpPr txBox="1"/>
          <p:nvPr/>
        </p:nvSpPr>
        <p:spPr>
          <a:xfrm>
            <a:off x="9624337" y="1091290"/>
            <a:ext cx="391454" cy="246221"/>
          </a:xfrm>
          <a:prstGeom prst="rect">
            <a:avLst/>
          </a:prstGeom>
          <a:noFill/>
        </p:spPr>
        <p:txBody>
          <a:bodyPr wrap="none" rtlCol="0">
            <a:spAutoFit/>
          </a:bodyPr>
          <a:lstStyle/>
          <a:p>
            <a:r>
              <a:rPr lang="en-US" sz="1000"/>
              <a:t>223</a:t>
            </a:r>
          </a:p>
        </p:txBody>
      </p:sp>
      <p:sp>
        <p:nvSpPr>
          <p:cNvPr id="20" name="TextBox 19">
            <a:extLst>
              <a:ext uri="{FF2B5EF4-FFF2-40B4-BE49-F238E27FC236}">
                <a16:creationId xmlns:a16="http://schemas.microsoft.com/office/drawing/2014/main" id="{69C49E3B-0044-C34E-D4E8-92601F543FD9}"/>
              </a:ext>
            </a:extLst>
          </p:cNvPr>
          <p:cNvSpPr txBox="1"/>
          <p:nvPr/>
        </p:nvSpPr>
        <p:spPr>
          <a:xfrm>
            <a:off x="7312659" y="2554421"/>
            <a:ext cx="391454" cy="246221"/>
          </a:xfrm>
          <a:prstGeom prst="rect">
            <a:avLst/>
          </a:prstGeom>
          <a:noFill/>
        </p:spPr>
        <p:txBody>
          <a:bodyPr wrap="none" rtlCol="0">
            <a:spAutoFit/>
          </a:bodyPr>
          <a:lstStyle/>
          <a:p>
            <a:r>
              <a:rPr lang="en-US" sz="1000"/>
              <a:t>223</a:t>
            </a:r>
          </a:p>
        </p:txBody>
      </p:sp>
      <p:sp>
        <p:nvSpPr>
          <p:cNvPr id="21" name="TextBox 20">
            <a:extLst>
              <a:ext uri="{FF2B5EF4-FFF2-40B4-BE49-F238E27FC236}">
                <a16:creationId xmlns:a16="http://schemas.microsoft.com/office/drawing/2014/main" id="{A103DF45-C5A1-6B1C-BB55-D02887361D3F}"/>
              </a:ext>
            </a:extLst>
          </p:cNvPr>
          <p:cNvSpPr txBox="1"/>
          <p:nvPr/>
        </p:nvSpPr>
        <p:spPr>
          <a:xfrm>
            <a:off x="10568030" y="3182779"/>
            <a:ext cx="253596" cy="246221"/>
          </a:xfrm>
          <a:prstGeom prst="rect">
            <a:avLst/>
          </a:prstGeom>
          <a:noFill/>
        </p:spPr>
        <p:txBody>
          <a:bodyPr wrap="none" rtlCol="0">
            <a:spAutoFit/>
          </a:bodyPr>
          <a:lstStyle/>
          <a:p>
            <a:r>
              <a:rPr lang="en-US" sz="1000"/>
              <a:t>4</a:t>
            </a:r>
          </a:p>
        </p:txBody>
      </p:sp>
      <p:sp>
        <p:nvSpPr>
          <p:cNvPr id="22" name="TextBox 21">
            <a:extLst>
              <a:ext uri="{FF2B5EF4-FFF2-40B4-BE49-F238E27FC236}">
                <a16:creationId xmlns:a16="http://schemas.microsoft.com/office/drawing/2014/main" id="{5963DCF7-7DC2-3267-BC53-8791AC87661D}"/>
              </a:ext>
            </a:extLst>
          </p:cNvPr>
          <p:cNvSpPr txBox="1"/>
          <p:nvPr/>
        </p:nvSpPr>
        <p:spPr>
          <a:xfrm>
            <a:off x="9497540" y="4331781"/>
            <a:ext cx="322524" cy="246221"/>
          </a:xfrm>
          <a:prstGeom prst="rect">
            <a:avLst/>
          </a:prstGeom>
          <a:noFill/>
        </p:spPr>
        <p:txBody>
          <a:bodyPr wrap="none" rtlCol="0">
            <a:spAutoFit/>
          </a:bodyPr>
          <a:lstStyle/>
          <a:p>
            <a:r>
              <a:rPr lang="en-US" sz="1000"/>
              <a:t>72</a:t>
            </a:r>
          </a:p>
        </p:txBody>
      </p:sp>
      <p:sp>
        <p:nvSpPr>
          <p:cNvPr id="3" name="Oval 2">
            <a:extLst>
              <a:ext uri="{FF2B5EF4-FFF2-40B4-BE49-F238E27FC236}">
                <a16:creationId xmlns:a16="http://schemas.microsoft.com/office/drawing/2014/main" id="{A6D38BD1-1EAE-FA41-F80E-6F4246C5D73F}"/>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10" name="Graphic 9" descr="Users outline">
            <a:extLst>
              <a:ext uri="{FF2B5EF4-FFF2-40B4-BE49-F238E27FC236}">
                <a16:creationId xmlns:a16="http://schemas.microsoft.com/office/drawing/2014/main" id="{8757DE6C-5B6E-C6A7-E279-FAF53DA0BD9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spTree>
    <p:extLst>
      <p:ext uri="{BB962C8B-B14F-4D97-AF65-F5344CB8AC3E}">
        <p14:creationId xmlns:p14="http://schemas.microsoft.com/office/powerpoint/2010/main" val="10143644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F19D8F5-5521-A3DE-6534-758DD249A3C6}"/>
              </a:ext>
            </a:extLst>
          </p:cNvPr>
          <p:cNvSpPr>
            <a:spLocks noChangeAspect="1"/>
          </p:cNvSpPr>
          <p:nvPr/>
        </p:nvSpPr>
        <p:spPr>
          <a:xfrm>
            <a:off x="4347405"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7" name="Oval 6">
            <a:extLst>
              <a:ext uri="{FF2B5EF4-FFF2-40B4-BE49-F238E27FC236}">
                <a16:creationId xmlns:a16="http://schemas.microsoft.com/office/drawing/2014/main" id="{3AE7D81B-71EB-5CEA-9180-3377038C5941}"/>
              </a:ext>
            </a:extLst>
          </p:cNvPr>
          <p:cNvSpPr>
            <a:spLocks noChangeAspect="1"/>
          </p:cNvSpPr>
          <p:nvPr/>
        </p:nvSpPr>
        <p:spPr>
          <a:xfrm>
            <a:off x="169624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2" name="Oval 11">
            <a:extLst>
              <a:ext uri="{FF2B5EF4-FFF2-40B4-BE49-F238E27FC236}">
                <a16:creationId xmlns:a16="http://schemas.microsoft.com/office/drawing/2014/main" id="{8A94BA89-ABE1-BF65-553D-4D8392955F2A}"/>
              </a:ext>
            </a:extLst>
          </p:cNvPr>
          <p:cNvSpPr>
            <a:spLocks noChangeAspect="1"/>
          </p:cNvSpPr>
          <p:nvPr/>
        </p:nvSpPr>
        <p:spPr>
          <a:xfrm>
            <a:off x="2566036"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6" name="Oval 15">
            <a:extLst>
              <a:ext uri="{FF2B5EF4-FFF2-40B4-BE49-F238E27FC236}">
                <a16:creationId xmlns:a16="http://schemas.microsoft.com/office/drawing/2014/main" id="{746B36A6-0747-860D-E5DD-C99AA5C367F0}"/>
              </a:ext>
            </a:extLst>
          </p:cNvPr>
          <p:cNvSpPr>
            <a:spLocks noChangeAspect="1"/>
          </p:cNvSpPr>
          <p:nvPr/>
        </p:nvSpPr>
        <p:spPr>
          <a:xfrm>
            <a:off x="3495248"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20" name="Picture 1" descr="Chat outline">
            <a:extLst>
              <a:ext uri="{FF2B5EF4-FFF2-40B4-BE49-F238E27FC236}">
                <a16:creationId xmlns:a16="http://schemas.microsoft.com/office/drawing/2014/main" id="{8C4AFFF1-E040-3457-6ED9-35D2E092BE6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59694" y="5441993"/>
            <a:ext cx="541811" cy="541811"/>
          </a:xfrm>
          <a:prstGeom prst="rect">
            <a:avLst/>
          </a:prstGeom>
          <a:noFill/>
          <a:ln>
            <a:noFill/>
          </a:ln>
        </p:spPr>
      </p:pic>
      <p:pic>
        <p:nvPicPr>
          <p:cNvPr id="21" name="Picture 13" descr="Crane outline">
            <a:extLst>
              <a:ext uri="{FF2B5EF4-FFF2-40B4-BE49-F238E27FC236}">
                <a16:creationId xmlns:a16="http://schemas.microsoft.com/office/drawing/2014/main" id="{C61590D3-AE70-9DC2-E616-B173301B00E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80812" y="5441993"/>
            <a:ext cx="541811" cy="541811"/>
          </a:xfrm>
          <a:prstGeom prst="rect">
            <a:avLst/>
          </a:prstGeom>
          <a:noFill/>
          <a:ln>
            <a:noFill/>
          </a:ln>
        </p:spPr>
      </p:pic>
      <p:pic>
        <p:nvPicPr>
          <p:cNvPr id="22" name="Picture 8" descr="Single gear outline">
            <a:extLst>
              <a:ext uri="{FF2B5EF4-FFF2-40B4-BE49-F238E27FC236}">
                <a16:creationId xmlns:a16="http://schemas.microsoft.com/office/drawing/2014/main" id="{24144FDA-9768-F0EF-FF24-E6300B359C9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46135" y="5420885"/>
            <a:ext cx="584027" cy="584027"/>
          </a:xfrm>
          <a:prstGeom prst="rect">
            <a:avLst/>
          </a:prstGeom>
          <a:noFill/>
          <a:ln>
            <a:noFill/>
          </a:ln>
        </p:spPr>
      </p:pic>
      <p:pic>
        <p:nvPicPr>
          <p:cNvPr id="23" name="Picture 11" descr="Bus outline">
            <a:extLst>
              <a:ext uri="{FF2B5EF4-FFF2-40B4-BE49-F238E27FC236}">
                <a16:creationId xmlns:a16="http://schemas.microsoft.com/office/drawing/2014/main" id="{CF8FF850-B266-28CF-BC08-4866A480564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n-US"/>
              <a:t>S-Line Extension</a:t>
            </a:r>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p:txBody>
          <a:bodyPr vert="horz" lIns="91440" tIns="45720" rIns="91440" bIns="45720" rtlCol="0" anchor="t">
            <a:normAutofit/>
          </a:bodyPr>
          <a:lstStyle/>
          <a:p>
            <a:pPr marL="0" indent="0">
              <a:buNone/>
            </a:pPr>
            <a:r>
              <a:rPr lang="en-US" b="1" u="sng"/>
              <a:t>Route 720:</a:t>
            </a:r>
            <a:r>
              <a:rPr lang="en-US"/>
              <a:t> Extend to Highland Drive</a:t>
            </a:r>
          </a:p>
        </p:txBody>
      </p:sp>
      <p:graphicFrame>
        <p:nvGraphicFramePr>
          <p:cNvPr id="11" name="Table 10">
            <a:extLst>
              <a:ext uri="{FF2B5EF4-FFF2-40B4-BE49-F238E27FC236}">
                <a16:creationId xmlns:a16="http://schemas.microsoft.com/office/drawing/2014/main" id="{B36DDA1B-E9BD-2698-44C0-27BAC7D9325A}"/>
              </a:ext>
            </a:extLst>
          </p:cNvPr>
          <p:cNvGraphicFramePr>
            <a:graphicFrameLocks noGrp="1"/>
          </p:cNvGraphicFramePr>
          <p:nvPr/>
        </p:nvGraphicFramePr>
        <p:xfrm>
          <a:off x="6350027" y="5444808"/>
          <a:ext cx="3891284" cy="741680"/>
        </p:xfrm>
        <a:graphic>
          <a:graphicData uri="http://schemas.openxmlformats.org/drawingml/2006/table">
            <a:tbl>
              <a:tblPr firstRow="1" bandRow="1">
                <a:tableStyleId>{5C22544A-7EE6-4342-B048-85BDC9FD1C3A}</a:tableStyleId>
              </a:tblPr>
              <a:tblGrid>
                <a:gridCol w="972821">
                  <a:extLst>
                    <a:ext uri="{9D8B030D-6E8A-4147-A177-3AD203B41FA5}">
                      <a16:colId xmlns:a16="http://schemas.microsoft.com/office/drawing/2014/main" val="3495761732"/>
                    </a:ext>
                  </a:extLst>
                </a:gridCol>
                <a:gridCol w="972821">
                  <a:extLst>
                    <a:ext uri="{9D8B030D-6E8A-4147-A177-3AD203B41FA5}">
                      <a16:colId xmlns:a16="http://schemas.microsoft.com/office/drawing/2014/main" val="3037171637"/>
                    </a:ext>
                  </a:extLst>
                </a:gridCol>
                <a:gridCol w="972821">
                  <a:extLst>
                    <a:ext uri="{9D8B030D-6E8A-4147-A177-3AD203B41FA5}">
                      <a16:colId xmlns:a16="http://schemas.microsoft.com/office/drawing/2014/main" val="1590106577"/>
                    </a:ext>
                  </a:extLst>
                </a:gridCol>
                <a:gridCol w="972821">
                  <a:extLst>
                    <a:ext uri="{9D8B030D-6E8A-4147-A177-3AD203B41FA5}">
                      <a16:colId xmlns:a16="http://schemas.microsoft.com/office/drawing/2014/main" val="3745068746"/>
                    </a:ext>
                  </a:extLst>
                </a:gridCol>
              </a:tblGrid>
              <a:tr h="370840">
                <a:tc>
                  <a:txBody>
                    <a:bodyPr/>
                    <a:lstStyle/>
                    <a:p>
                      <a:r>
                        <a:rPr lang="en-US"/>
                        <a:t>Hours</a:t>
                      </a:r>
                    </a:p>
                  </a:txBody>
                  <a:tcPr/>
                </a:tc>
                <a:tc>
                  <a:txBody>
                    <a:bodyPr/>
                    <a:lstStyle/>
                    <a:p>
                      <a:r>
                        <a:rPr lang="en-US"/>
                        <a:t>Miles</a:t>
                      </a:r>
                    </a:p>
                  </a:txBody>
                  <a:tcPr/>
                </a:tc>
                <a:tc>
                  <a:txBody>
                    <a:bodyPr/>
                    <a:lstStyle/>
                    <a:p>
                      <a:r>
                        <a:rPr lang="en-US"/>
                        <a:t>Shifts</a:t>
                      </a:r>
                    </a:p>
                  </a:txBody>
                  <a:tcPr/>
                </a:tc>
                <a:tc>
                  <a:txBody>
                    <a:bodyPr/>
                    <a:lstStyle/>
                    <a:p>
                      <a:r>
                        <a:rPr lang="en-US"/>
                        <a:t>Pullout</a:t>
                      </a:r>
                    </a:p>
                  </a:txBody>
                  <a:tcPr/>
                </a:tc>
                <a:extLst>
                  <a:ext uri="{0D108BD9-81ED-4DB2-BD59-A6C34878D82A}">
                    <a16:rowId xmlns:a16="http://schemas.microsoft.com/office/drawing/2014/main" val="4202893918"/>
                  </a:ext>
                </a:extLst>
              </a:tr>
              <a:tr h="370840">
                <a:tc>
                  <a:txBody>
                    <a:bodyPr/>
                    <a:lstStyle/>
                    <a:p>
                      <a:pPr algn="ctr"/>
                      <a:r>
                        <a:rPr lang="en-US"/>
                        <a:t>+2K</a:t>
                      </a:r>
                    </a:p>
                  </a:txBody>
                  <a:tcPr/>
                </a:tc>
                <a:tc>
                  <a:txBody>
                    <a:bodyPr/>
                    <a:lstStyle/>
                    <a:p>
                      <a:pPr algn="ctr"/>
                      <a:r>
                        <a:rPr lang="en-US"/>
                        <a:t>+24K</a:t>
                      </a:r>
                    </a:p>
                  </a:txBody>
                  <a:tcPr/>
                </a:tc>
                <a:tc>
                  <a:txBody>
                    <a:bodyPr/>
                    <a:lstStyle/>
                    <a:p>
                      <a:pPr algn="ctr"/>
                      <a:r>
                        <a:rPr lang="en-US"/>
                        <a:t>+2</a:t>
                      </a:r>
                    </a:p>
                  </a:txBody>
                  <a:tcPr/>
                </a:tc>
                <a:tc>
                  <a:txBody>
                    <a:bodyPr/>
                    <a:lstStyle/>
                    <a:p>
                      <a:pPr algn="ctr"/>
                      <a:r>
                        <a:rPr lang="en-US"/>
                        <a:t>+1</a:t>
                      </a:r>
                    </a:p>
                  </a:txBody>
                  <a:tcPr/>
                </a:tc>
                <a:extLst>
                  <a:ext uri="{0D108BD9-81ED-4DB2-BD59-A6C34878D82A}">
                    <a16:rowId xmlns:a16="http://schemas.microsoft.com/office/drawing/2014/main" val="588539154"/>
                  </a:ext>
                </a:extLst>
              </a:tr>
            </a:tbl>
          </a:graphicData>
        </a:graphic>
      </p:graphicFrame>
      <p:pic>
        <p:nvPicPr>
          <p:cNvPr id="8" name="Content Placeholder 7">
            <a:extLst>
              <a:ext uri="{FF2B5EF4-FFF2-40B4-BE49-F238E27FC236}">
                <a16:creationId xmlns:a16="http://schemas.microsoft.com/office/drawing/2014/main" id="{763103C1-D331-3C2C-0882-9666757307C4}"/>
              </a:ext>
            </a:extLst>
          </p:cNvPr>
          <p:cNvPicPr>
            <a:picLocks noGrp="1" noChangeAspect="1"/>
          </p:cNvPicPr>
          <p:nvPr>
            <p:ph sz="half" idx="2"/>
          </p:nvPr>
        </p:nvPicPr>
        <p:blipFill>
          <a:blip r:embed="rId11"/>
          <a:stretch>
            <a:fillRect/>
          </a:stretch>
        </p:blipFill>
        <p:spPr>
          <a:xfrm>
            <a:off x="4242550" y="3012783"/>
            <a:ext cx="7133000" cy="1501684"/>
          </a:xfrm>
        </p:spPr>
      </p:pic>
      <p:sp>
        <p:nvSpPr>
          <p:cNvPr id="18" name="Slide Number Placeholder 17">
            <a:extLst>
              <a:ext uri="{FF2B5EF4-FFF2-40B4-BE49-F238E27FC236}">
                <a16:creationId xmlns:a16="http://schemas.microsoft.com/office/drawing/2014/main" id="{E999AEE4-1457-5D32-369E-1B7F31B47C82}"/>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57</a:t>
            </a:fld>
            <a:endParaRPr lang="en-US">
              <a:solidFill>
                <a:prstClr val="black">
                  <a:tint val="75000"/>
                </a:prstClr>
              </a:solidFill>
            </a:endParaRPr>
          </a:p>
        </p:txBody>
      </p:sp>
      <p:sp>
        <p:nvSpPr>
          <p:cNvPr id="19" name="TextBox 18">
            <a:extLst>
              <a:ext uri="{FF2B5EF4-FFF2-40B4-BE49-F238E27FC236}">
                <a16:creationId xmlns:a16="http://schemas.microsoft.com/office/drawing/2014/main" id="{4C52250C-CF96-1B71-C0F9-093A75C4BDBA}"/>
              </a:ext>
            </a:extLst>
          </p:cNvPr>
          <p:cNvSpPr txBox="1"/>
          <p:nvPr/>
        </p:nvSpPr>
        <p:spPr>
          <a:xfrm>
            <a:off x="4833056" y="3221251"/>
            <a:ext cx="1478290" cy="415498"/>
          </a:xfrm>
          <a:prstGeom prst="rect">
            <a:avLst/>
          </a:prstGeom>
          <a:solidFill>
            <a:schemeClr val="bg1"/>
          </a:solidFill>
        </p:spPr>
        <p:txBody>
          <a:bodyPr wrap="none" rtlCol="0">
            <a:spAutoFit/>
          </a:bodyPr>
          <a:lstStyle/>
          <a:p>
            <a:pPr algn="ctr"/>
            <a:r>
              <a:rPr lang="en-US" sz="1050"/>
              <a:t>Central Pointe Station</a:t>
            </a:r>
          </a:p>
          <a:p>
            <a:pPr algn="ctr"/>
            <a:r>
              <a:rPr lang="en-US" sz="1050"/>
              <a:t>17 21</a:t>
            </a:r>
          </a:p>
        </p:txBody>
      </p:sp>
      <p:sp>
        <p:nvSpPr>
          <p:cNvPr id="9" name="Oval 8">
            <a:extLst>
              <a:ext uri="{FF2B5EF4-FFF2-40B4-BE49-F238E27FC236}">
                <a16:creationId xmlns:a16="http://schemas.microsoft.com/office/drawing/2014/main" id="{E6E89EEC-0727-3B64-FEAF-174E477F4AB3}"/>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13" name="Graphic 12" descr="Users outline">
            <a:extLst>
              <a:ext uri="{FF2B5EF4-FFF2-40B4-BE49-F238E27FC236}">
                <a16:creationId xmlns:a16="http://schemas.microsoft.com/office/drawing/2014/main" id="{46A4DA2C-121C-3F89-844F-E3462CB6790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spTree>
    <p:extLst>
      <p:ext uri="{BB962C8B-B14F-4D97-AF65-F5344CB8AC3E}">
        <p14:creationId xmlns:p14="http://schemas.microsoft.com/office/powerpoint/2010/main" val="16713947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bus stop with people waiting&#10;&#10;Description automatically generated">
            <a:extLst>
              <a:ext uri="{FF2B5EF4-FFF2-40B4-BE49-F238E27FC236}">
                <a16:creationId xmlns:a16="http://schemas.microsoft.com/office/drawing/2014/main" id="{6A37DA54-3FE5-140D-E74D-63D0B0CE1FF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87" t="12520" r="-87" b="3158"/>
          <a:stretch/>
        </p:blipFill>
        <p:spPr>
          <a:xfrm>
            <a:off x="0" y="0"/>
            <a:ext cx="12202633" cy="6858000"/>
          </a:xfrm>
          <a:prstGeom prst="rect">
            <a:avLst/>
          </a:prstGeom>
        </p:spPr>
      </p:pic>
      <p:grpSp>
        <p:nvGrpSpPr>
          <p:cNvPr id="7" name="Group 6" hidden="1">
            <a:extLst>
              <a:ext uri="{FF2B5EF4-FFF2-40B4-BE49-F238E27FC236}">
                <a16:creationId xmlns:a16="http://schemas.microsoft.com/office/drawing/2014/main" id="{79C3DFB3-CEE7-3A99-E72B-88D526999103}"/>
              </a:ext>
            </a:extLst>
          </p:cNvPr>
          <p:cNvGrpSpPr>
            <a:grpSpLocks noGrp="1" noUngrp="1" noRot="1" noMove="1" noResize="1"/>
          </p:cNvGrpSpPr>
          <p:nvPr/>
        </p:nvGrpSpPr>
        <p:grpSpPr>
          <a:xfrm>
            <a:off x="4947684" y="0"/>
            <a:ext cx="4651034" cy="6858000"/>
            <a:chOff x="6096000" y="0"/>
            <a:chExt cx="4651034" cy="6858000"/>
          </a:xfrm>
          <a:solidFill>
            <a:schemeClr val="bg1"/>
          </a:solidFill>
        </p:grpSpPr>
        <p:sp>
          <p:nvSpPr>
            <p:cNvPr id="3" name="Rectangle 14">
              <a:extLst>
                <a:ext uri="{FF2B5EF4-FFF2-40B4-BE49-F238E27FC236}">
                  <a16:creationId xmlns:a16="http://schemas.microsoft.com/office/drawing/2014/main" id="{CDD4FB46-B6B0-76F2-D72D-D5F5AE82EEBA}"/>
                </a:ext>
              </a:extLst>
            </p:cNvPr>
            <p:cNvSpPr>
              <a:spLocks noGrp="1" noRot="1" noMove="1" noResize="1" noEditPoints="1" noAdjustHandles="1" noChangeArrowheads="1" noChangeShapeType="1"/>
            </p:cNvSpPr>
            <p:nvPr/>
          </p:nvSpPr>
          <p:spPr>
            <a:xfrm>
              <a:off x="6096000"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Rectangle 14">
              <a:extLst>
                <a:ext uri="{FF2B5EF4-FFF2-40B4-BE49-F238E27FC236}">
                  <a16:creationId xmlns:a16="http://schemas.microsoft.com/office/drawing/2014/main" id="{C881A2C6-CF11-52B1-EF34-A1CDC38C1666}"/>
                </a:ext>
              </a:extLst>
            </p:cNvPr>
            <p:cNvSpPr>
              <a:spLocks noGrp="1" noRot="1" noMove="1" noResize="1" noEditPoints="1" noAdjustHandles="1" noChangeArrowheads="1" noChangeShapeType="1"/>
            </p:cNvSpPr>
            <p:nvPr/>
          </p:nvSpPr>
          <p:spPr>
            <a:xfrm>
              <a:off x="7670671"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11" name="Picture 10" descr="A black and white rectangle&#10;&#10;Description automatically generated">
            <a:extLst>
              <a:ext uri="{FF2B5EF4-FFF2-40B4-BE49-F238E27FC236}">
                <a16:creationId xmlns:a16="http://schemas.microsoft.com/office/drawing/2014/main" id="{0ECBE64F-65EF-BD62-DF1D-84D1E5027D4E}"/>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
        <p:nvSpPr>
          <p:cNvPr id="5" name="Slide Number Placeholder 4">
            <a:extLst>
              <a:ext uri="{FF2B5EF4-FFF2-40B4-BE49-F238E27FC236}">
                <a16:creationId xmlns:a16="http://schemas.microsoft.com/office/drawing/2014/main" id="{753F9622-A8AA-A384-AD5E-E636000F4C12}"/>
              </a:ext>
            </a:extLst>
          </p:cNvPr>
          <p:cNvSpPr>
            <a:spLocks noGrp="1"/>
          </p:cNvSpPr>
          <p:nvPr>
            <p:ph type="sldNum" sz="quarter" idx="12"/>
          </p:nvPr>
        </p:nvSpPr>
        <p:spPr>
          <a:xfrm>
            <a:off x="8610600" y="6430781"/>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D233E8C-AF31-456D-A108-663B8DF80B30}" type="slidenum">
              <a:rPr kumimoji="0" lang="en-US" sz="1200" b="0" i="0" u="none" strike="noStrike" kern="1200" cap="none" spc="0" normalizeH="0" baseline="0" noProof="0" smtClean="0">
                <a:ln>
                  <a:noFill/>
                </a:ln>
                <a:solidFill>
                  <a:srgbClr val="0055A4"/>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0055A4"/>
              </a:solidFill>
              <a:effectLst/>
              <a:uLnTx/>
              <a:uFillTx/>
              <a:latin typeface="Segoe UI"/>
              <a:ea typeface="+mn-ea"/>
              <a:cs typeface="+mn-cs"/>
            </a:endParaRPr>
          </a:p>
        </p:txBody>
      </p:sp>
      <p:sp>
        <p:nvSpPr>
          <p:cNvPr id="2" name="Title 1">
            <a:extLst>
              <a:ext uri="{FF2B5EF4-FFF2-40B4-BE49-F238E27FC236}">
                <a16:creationId xmlns:a16="http://schemas.microsoft.com/office/drawing/2014/main" id="{6314E088-F075-0B24-EC4E-0591240DA140}"/>
              </a:ext>
            </a:extLst>
          </p:cNvPr>
          <p:cNvSpPr>
            <a:spLocks noGrp="1"/>
          </p:cNvSpPr>
          <p:nvPr>
            <p:ph type="title"/>
          </p:nvPr>
        </p:nvSpPr>
        <p:spPr>
          <a:xfrm>
            <a:off x="838200" y="2385514"/>
            <a:ext cx="10515600" cy="1325563"/>
          </a:xfrm>
        </p:spPr>
        <p:txBody>
          <a:bodyPr>
            <a:noAutofit/>
          </a:bodyPr>
          <a:lstStyle/>
          <a:p>
            <a:pPr algn="ctr"/>
            <a:br>
              <a:rPr lang="en-US" sz="5400">
                <a:solidFill>
                  <a:schemeClr val="bg1"/>
                </a:solidFill>
                <a:latin typeface="Segoe UI Black"/>
                <a:ea typeface="Segoe UI Black"/>
              </a:rPr>
            </a:br>
            <a:r>
              <a:rPr lang="en-US" sz="5400">
                <a:solidFill>
                  <a:schemeClr val="bg1"/>
                </a:solidFill>
                <a:latin typeface="Segoe UI Black"/>
                <a:ea typeface="Segoe UI Black"/>
              </a:rPr>
              <a:t>Utah County</a:t>
            </a:r>
            <a:br>
              <a:rPr lang="en-US" sz="5400">
                <a:solidFill>
                  <a:schemeClr val="bg1"/>
                </a:solidFill>
                <a:latin typeface="Segoe UI Black"/>
                <a:ea typeface="Segoe UI Black"/>
              </a:rPr>
            </a:br>
            <a:r>
              <a:rPr lang="en-US" sz="3600" i="1">
                <a:latin typeface="Segoe UI" panose="020B0502040204020203" pitchFamily="34" charset="0"/>
                <a:ea typeface="Segoe UI Black"/>
                <a:cs typeface="Segoe UI" panose="020B0502040204020203" pitchFamily="34" charset="0"/>
              </a:rPr>
              <a:t>April</a:t>
            </a:r>
            <a:r>
              <a:rPr lang="en-US" sz="3600" i="1">
                <a:solidFill>
                  <a:schemeClr val="bg1"/>
                </a:solidFill>
                <a:latin typeface="Segoe UI Black"/>
                <a:ea typeface="Segoe UI Black"/>
              </a:rPr>
              <a:t> </a:t>
            </a:r>
            <a:r>
              <a:rPr lang="en-US" sz="3600" i="1">
                <a:solidFill>
                  <a:schemeClr val="bg1"/>
                </a:solidFill>
                <a:latin typeface="Segoe UI" panose="020B0502040204020203" pitchFamily="34" charset="0"/>
                <a:ea typeface="Segoe UI Black"/>
                <a:cs typeface="Segoe UI" panose="020B0502040204020203" pitchFamily="34" charset="0"/>
              </a:rPr>
              <a:t>202</a:t>
            </a:r>
            <a:r>
              <a:rPr lang="en-US" sz="3600" i="1">
                <a:latin typeface="Segoe UI" panose="020B0502040204020203" pitchFamily="34" charset="0"/>
                <a:ea typeface="Segoe UI Black"/>
                <a:cs typeface="Segoe UI" panose="020B0502040204020203" pitchFamily="34" charset="0"/>
              </a:rPr>
              <a:t>6</a:t>
            </a:r>
            <a:endParaRPr lang="en-US" sz="3600" i="1">
              <a:solidFill>
                <a:schemeClr val="bg1"/>
              </a:solidFill>
              <a:latin typeface="Segoe UI Black"/>
              <a:ea typeface="Segoe UI Black"/>
            </a:endParaRPr>
          </a:p>
        </p:txBody>
      </p:sp>
    </p:spTree>
    <p:extLst>
      <p:ext uri="{BB962C8B-B14F-4D97-AF65-F5344CB8AC3E}">
        <p14:creationId xmlns:p14="http://schemas.microsoft.com/office/powerpoint/2010/main" val="1581943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ED52652-8D73-30AE-9F3D-58571C513BC7}"/>
              </a:ext>
            </a:extLst>
          </p:cNvPr>
          <p:cNvSpPr>
            <a:spLocks noGrp="1"/>
          </p:cNvSpPr>
          <p:nvPr>
            <p:ph type="sldNum" sz="quarter" idx="12"/>
          </p:nvPr>
        </p:nvSpPr>
        <p:spPr/>
        <p:txBody>
          <a:bodyPr/>
          <a:lstStyle/>
          <a:p>
            <a:fld id="{7443972A-68F0-4EEE-8D44-8247859870C0}" type="slidenum">
              <a:rPr lang="en-US" smtClean="0"/>
              <a:pPr/>
              <a:t>59</a:t>
            </a:fld>
            <a:endParaRPr lang="en-US"/>
          </a:p>
        </p:txBody>
      </p:sp>
      <p:pic>
        <p:nvPicPr>
          <p:cNvPr id="7" name="Picture 6" descr="A map of a city&#10;&#10;Description automatically generated">
            <a:extLst>
              <a:ext uri="{FF2B5EF4-FFF2-40B4-BE49-F238E27FC236}">
                <a16:creationId xmlns:a16="http://schemas.microsoft.com/office/drawing/2014/main" id="{6FB1D958-DBED-7B85-8004-10521C45E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44" y="-2813"/>
            <a:ext cx="11254697" cy="6860813"/>
          </a:xfrm>
          <a:prstGeom prst="rect">
            <a:avLst/>
          </a:prstGeom>
        </p:spPr>
      </p:pic>
      <p:sp>
        <p:nvSpPr>
          <p:cNvPr id="8" name="TextBox 7">
            <a:extLst>
              <a:ext uri="{FF2B5EF4-FFF2-40B4-BE49-F238E27FC236}">
                <a16:creationId xmlns:a16="http://schemas.microsoft.com/office/drawing/2014/main" id="{4A0ADF3E-D139-5922-D7DD-5E861DFD8273}"/>
              </a:ext>
            </a:extLst>
          </p:cNvPr>
          <p:cNvSpPr txBox="1"/>
          <p:nvPr/>
        </p:nvSpPr>
        <p:spPr>
          <a:xfrm>
            <a:off x="3505674" y="4226777"/>
            <a:ext cx="2743200" cy="1754326"/>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Route 846</a:t>
            </a:r>
          </a:p>
          <a:p>
            <a:pPr marL="285750" indent="-285750">
              <a:buFont typeface="Arial"/>
              <a:buChar char="•"/>
            </a:pPr>
            <a:r>
              <a:rPr lang="en-US" sz="1600">
                <a:cs typeface="Segoe UI"/>
              </a:rPr>
              <a:t>New route (replaces portions of route 862)</a:t>
            </a:r>
          </a:p>
          <a:p>
            <a:pPr marL="285750" indent="-285750">
              <a:buFont typeface="Arial"/>
              <a:buChar char="•"/>
            </a:pPr>
            <a:r>
              <a:rPr lang="en-US" sz="1600">
                <a:cs typeface="Segoe UI"/>
              </a:rPr>
              <a:t>30-min service weekdays, 60-min service Saturday</a:t>
            </a:r>
          </a:p>
        </p:txBody>
      </p:sp>
      <p:sp>
        <p:nvSpPr>
          <p:cNvPr id="9" name="TextBox 8">
            <a:extLst>
              <a:ext uri="{FF2B5EF4-FFF2-40B4-BE49-F238E27FC236}">
                <a16:creationId xmlns:a16="http://schemas.microsoft.com/office/drawing/2014/main" id="{43F14C2F-E51B-A450-4030-393967D73BFC}"/>
              </a:ext>
            </a:extLst>
          </p:cNvPr>
          <p:cNvSpPr txBox="1"/>
          <p:nvPr/>
        </p:nvSpPr>
        <p:spPr>
          <a:xfrm>
            <a:off x="2066107" y="1452083"/>
            <a:ext cx="1286692"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Vineyard Station</a:t>
            </a:r>
            <a:endParaRPr lang="en-US"/>
          </a:p>
        </p:txBody>
      </p:sp>
      <p:sp>
        <p:nvSpPr>
          <p:cNvPr id="10" name="TextBox 9">
            <a:extLst>
              <a:ext uri="{FF2B5EF4-FFF2-40B4-BE49-F238E27FC236}">
                <a16:creationId xmlns:a16="http://schemas.microsoft.com/office/drawing/2014/main" id="{547AA32C-6350-BF41-F8A5-B9C8B13397EE}"/>
              </a:ext>
            </a:extLst>
          </p:cNvPr>
          <p:cNvSpPr txBox="1"/>
          <p:nvPr/>
        </p:nvSpPr>
        <p:spPr>
          <a:xfrm>
            <a:off x="8978535" y="5833130"/>
            <a:ext cx="1417321" cy="307777"/>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University Place</a:t>
            </a:r>
            <a:endParaRPr lang="en-US"/>
          </a:p>
        </p:txBody>
      </p:sp>
      <p:sp>
        <p:nvSpPr>
          <p:cNvPr id="11" name="TextBox 10">
            <a:extLst>
              <a:ext uri="{FF2B5EF4-FFF2-40B4-BE49-F238E27FC236}">
                <a16:creationId xmlns:a16="http://schemas.microsoft.com/office/drawing/2014/main" id="{88AA9371-37CD-526F-5AD9-FF6551D8E854}"/>
              </a:ext>
            </a:extLst>
          </p:cNvPr>
          <p:cNvSpPr txBox="1"/>
          <p:nvPr/>
        </p:nvSpPr>
        <p:spPr>
          <a:xfrm>
            <a:off x="4451814" y="177599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800 N</a:t>
            </a:r>
          </a:p>
        </p:txBody>
      </p:sp>
      <p:sp>
        <p:nvSpPr>
          <p:cNvPr id="12" name="TextBox 11">
            <a:extLst>
              <a:ext uri="{FF2B5EF4-FFF2-40B4-BE49-F238E27FC236}">
                <a16:creationId xmlns:a16="http://schemas.microsoft.com/office/drawing/2014/main" id="{8D9A98C4-61F3-F284-039E-CDCBD1442A02}"/>
              </a:ext>
            </a:extLst>
          </p:cNvPr>
          <p:cNvSpPr txBox="1"/>
          <p:nvPr/>
        </p:nvSpPr>
        <p:spPr>
          <a:xfrm rot="5400000">
            <a:off x="5575412" y="159058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1200 E</a:t>
            </a:r>
          </a:p>
        </p:txBody>
      </p:sp>
      <p:sp>
        <p:nvSpPr>
          <p:cNvPr id="13" name="TextBox 12">
            <a:extLst>
              <a:ext uri="{FF2B5EF4-FFF2-40B4-BE49-F238E27FC236}">
                <a16:creationId xmlns:a16="http://schemas.microsoft.com/office/drawing/2014/main" id="{9746C0BC-B534-B3F8-0D82-A731B2F87387}"/>
              </a:ext>
            </a:extLst>
          </p:cNvPr>
          <p:cNvSpPr txBox="1"/>
          <p:nvPr/>
        </p:nvSpPr>
        <p:spPr>
          <a:xfrm>
            <a:off x="8358916" y="5206417"/>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800S</a:t>
            </a:r>
          </a:p>
        </p:txBody>
      </p:sp>
      <p:sp>
        <p:nvSpPr>
          <p:cNvPr id="14" name="TextBox 13">
            <a:extLst>
              <a:ext uri="{FF2B5EF4-FFF2-40B4-BE49-F238E27FC236}">
                <a16:creationId xmlns:a16="http://schemas.microsoft.com/office/drawing/2014/main" id="{3764EEF8-B974-1B69-F177-480C8D3127E0}"/>
              </a:ext>
            </a:extLst>
          </p:cNvPr>
          <p:cNvSpPr txBox="1"/>
          <p:nvPr/>
        </p:nvSpPr>
        <p:spPr>
          <a:xfrm>
            <a:off x="7671802" y="6292691"/>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University Pkwy</a:t>
            </a:r>
          </a:p>
        </p:txBody>
      </p:sp>
      <p:sp>
        <p:nvSpPr>
          <p:cNvPr id="15" name="TextBox 14">
            <a:extLst>
              <a:ext uri="{FF2B5EF4-FFF2-40B4-BE49-F238E27FC236}">
                <a16:creationId xmlns:a16="http://schemas.microsoft.com/office/drawing/2014/main" id="{46852FD1-7551-DBB6-F93D-5A166C9F5464}"/>
              </a:ext>
            </a:extLst>
          </p:cNvPr>
          <p:cNvSpPr txBox="1"/>
          <p:nvPr/>
        </p:nvSpPr>
        <p:spPr>
          <a:xfrm rot="2615540">
            <a:off x="8861184" y="985597"/>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1450 N</a:t>
            </a:r>
          </a:p>
        </p:txBody>
      </p:sp>
      <p:sp>
        <p:nvSpPr>
          <p:cNvPr id="16" name="TextBox 15">
            <a:extLst>
              <a:ext uri="{FF2B5EF4-FFF2-40B4-BE49-F238E27FC236}">
                <a16:creationId xmlns:a16="http://schemas.microsoft.com/office/drawing/2014/main" id="{639E32E9-31BF-3D23-C7F0-E9CB6B3116B6}"/>
              </a:ext>
            </a:extLst>
          </p:cNvPr>
          <p:cNvSpPr txBox="1"/>
          <p:nvPr/>
        </p:nvSpPr>
        <p:spPr>
          <a:xfrm rot="18465318">
            <a:off x="8350488" y="569658"/>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Technology Way</a:t>
            </a:r>
          </a:p>
        </p:txBody>
      </p:sp>
    </p:spTree>
    <p:extLst>
      <p:ext uri="{BB962C8B-B14F-4D97-AF65-F5344CB8AC3E}">
        <p14:creationId xmlns:p14="http://schemas.microsoft.com/office/powerpoint/2010/main" val="1029004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A288C-86F8-7F77-91DD-250CFDFCFEB6}"/>
              </a:ext>
            </a:extLst>
          </p:cNvPr>
          <p:cNvSpPr>
            <a:spLocks noGrp="1"/>
          </p:cNvSpPr>
          <p:nvPr>
            <p:ph type="title"/>
          </p:nvPr>
        </p:nvSpPr>
        <p:spPr/>
        <p:txBody>
          <a:bodyPr/>
          <a:lstStyle/>
          <a:p>
            <a:r>
              <a:rPr lang="en-US"/>
              <a:t>April 2025 </a:t>
            </a:r>
            <a:br>
              <a:rPr lang="en-US"/>
            </a:br>
            <a:r>
              <a:rPr lang="en-US"/>
              <a:t>Service Changes</a:t>
            </a:r>
          </a:p>
        </p:txBody>
      </p:sp>
      <p:sp>
        <p:nvSpPr>
          <p:cNvPr id="3" name="Text Placeholder 2">
            <a:extLst>
              <a:ext uri="{FF2B5EF4-FFF2-40B4-BE49-F238E27FC236}">
                <a16:creationId xmlns:a16="http://schemas.microsoft.com/office/drawing/2014/main" id="{FB563748-412C-ED5C-C569-4DBF22AE78B4}"/>
              </a:ext>
            </a:extLst>
          </p:cNvPr>
          <p:cNvSpPr>
            <a:spLocks noGrp="1"/>
          </p:cNvSpPr>
          <p:nvPr>
            <p:ph type="body" sz="half" idx="2"/>
          </p:nvPr>
        </p:nvSpPr>
        <p:spPr/>
        <p:txBody>
          <a:bodyPr/>
          <a:lstStyle/>
          <a:p>
            <a:r>
              <a:rPr lang="en-US" sz="1200" i="1">
                <a:latin typeface="Segoe UI Black"/>
                <a:ea typeface="Segoe UI Black"/>
                <a:cs typeface="Segoe UI"/>
              </a:rPr>
              <a:t>* denotes major change</a:t>
            </a:r>
            <a:endParaRPr lang="en-US"/>
          </a:p>
        </p:txBody>
      </p:sp>
      <p:sp>
        <p:nvSpPr>
          <p:cNvPr id="4" name="Slide Number Placeholder 3">
            <a:extLst>
              <a:ext uri="{FF2B5EF4-FFF2-40B4-BE49-F238E27FC236}">
                <a16:creationId xmlns:a16="http://schemas.microsoft.com/office/drawing/2014/main" id="{DFEBDAAF-8331-8397-C1E6-7D6FB6458E92}"/>
              </a:ext>
            </a:extLst>
          </p:cNvPr>
          <p:cNvSpPr>
            <a:spLocks noGrp="1"/>
          </p:cNvSpPr>
          <p:nvPr>
            <p:ph type="sldNum" sz="quarter" idx="12"/>
          </p:nvPr>
        </p:nvSpPr>
        <p:spPr/>
        <p:txBody>
          <a:bodyPr/>
          <a:lstStyle/>
          <a:p>
            <a:fld id="{27F80E31-2CDF-4D43-A783-DABF46EACB8C}" type="slidenum">
              <a:rPr lang="en-US" smtClean="0"/>
              <a:pPr/>
              <a:t>6</a:t>
            </a:fld>
            <a:endParaRPr lang="en-US"/>
          </a:p>
        </p:txBody>
      </p:sp>
    </p:spTree>
    <p:extLst>
      <p:ext uri="{BB962C8B-B14F-4D97-AF65-F5344CB8AC3E}">
        <p14:creationId xmlns:p14="http://schemas.microsoft.com/office/powerpoint/2010/main" val="3588326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7104EA-6B8B-DFE7-839C-16AAF49B74C4}"/>
              </a:ext>
            </a:extLst>
          </p:cNvPr>
          <p:cNvSpPr>
            <a:spLocks noGrp="1"/>
          </p:cNvSpPr>
          <p:nvPr>
            <p:ph type="sldNum" sz="quarter" idx="12"/>
          </p:nvPr>
        </p:nvSpPr>
        <p:spPr/>
        <p:txBody>
          <a:bodyPr/>
          <a:lstStyle/>
          <a:p>
            <a:fld id="{7443972A-68F0-4EEE-8D44-8247859870C0}" type="slidenum">
              <a:rPr lang="en-US" smtClean="0"/>
              <a:pPr/>
              <a:t>60</a:t>
            </a:fld>
            <a:endParaRPr lang="en-US"/>
          </a:p>
        </p:txBody>
      </p:sp>
      <p:pic>
        <p:nvPicPr>
          <p:cNvPr id="9" name="Picture 8" descr="A map of a city&#10;&#10;Description automatically generated">
            <a:extLst>
              <a:ext uri="{FF2B5EF4-FFF2-40B4-BE49-F238E27FC236}">
                <a16:creationId xmlns:a16="http://schemas.microsoft.com/office/drawing/2014/main" id="{FCA072FE-7F73-CDEE-66A4-013E31562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0"/>
            <a:ext cx="11250083" cy="6858000"/>
          </a:xfrm>
          <a:prstGeom prst="rect">
            <a:avLst/>
          </a:prstGeom>
        </p:spPr>
      </p:pic>
      <p:sp>
        <p:nvSpPr>
          <p:cNvPr id="10" name="TextBox 9">
            <a:extLst>
              <a:ext uri="{FF2B5EF4-FFF2-40B4-BE49-F238E27FC236}">
                <a16:creationId xmlns:a16="http://schemas.microsoft.com/office/drawing/2014/main" id="{2B231095-2B31-FB3E-00BD-9A023DE864C3}"/>
              </a:ext>
            </a:extLst>
          </p:cNvPr>
          <p:cNvSpPr txBox="1"/>
          <p:nvPr/>
        </p:nvSpPr>
        <p:spPr>
          <a:xfrm>
            <a:off x="8458674" y="242605"/>
            <a:ext cx="2743200" cy="1754326"/>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Route 850</a:t>
            </a:r>
          </a:p>
          <a:p>
            <a:pPr marL="285750" indent="-285750">
              <a:buFont typeface="Arial"/>
              <a:buChar char="•"/>
            </a:pPr>
            <a:r>
              <a:rPr lang="en-US" sz="1600">
                <a:cs typeface="Segoe UI"/>
              </a:rPr>
              <a:t>Rerouted to serve Valley Grove area (service to downtown Pleasant Grove replaced by route 862)</a:t>
            </a:r>
          </a:p>
        </p:txBody>
      </p:sp>
      <p:sp>
        <p:nvSpPr>
          <p:cNvPr id="11" name="TextBox 10">
            <a:extLst>
              <a:ext uri="{FF2B5EF4-FFF2-40B4-BE49-F238E27FC236}">
                <a16:creationId xmlns:a16="http://schemas.microsoft.com/office/drawing/2014/main" id="{C072BED6-665C-F978-7CD3-9C6DD1970455}"/>
              </a:ext>
            </a:extLst>
          </p:cNvPr>
          <p:cNvSpPr txBox="1"/>
          <p:nvPr/>
        </p:nvSpPr>
        <p:spPr>
          <a:xfrm>
            <a:off x="1719500" y="1931615"/>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Main St</a:t>
            </a:r>
          </a:p>
        </p:txBody>
      </p:sp>
      <p:sp>
        <p:nvSpPr>
          <p:cNvPr id="12" name="TextBox 11">
            <a:extLst>
              <a:ext uri="{FF2B5EF4-FFF2-40B4-BE49-F238E27FC236}">
                <a16:creationId xmlns:a16="http://schemas.microsoft.com/office/drawing/2014/main" id="{4384FD55-AAD4-6B78-21E8-D7915C2F4F72}"/>
              </a:ext>
            </a:extLst>
          </p:cNvPr>
          <p:cNvSpPr txBox="1"/>
          <p:nvPr/>
        </p:nvSpPr>
        <p:spPr>
          <a:xfrm rot="1469691">
            <a:off x="476614" y="1083746"/>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State St</a:t>
            </a:r>
          </a:p>
        </p:txBody>
      </p:sp>
      <p:sp>
        <p:nvSpPr>
          <p:cNvPr id="13" name="TextBox 12">
            <a:extLst>
              <a:ext uri="{FF2B5EF4-FFF2-40B4-BE49-F238E27FC236}">
                <a16:creationId xmlns:a16="http://schemas.microsoft.com/office/drawing/2014/main" id="{2B4B4016-31E4-987F-28CD-E745BF5CE365}"/>
              </a:ext>
            </a:extLst>
          </p:cNvPr>
          <p:cNvSpPr txBox="1"/>
          <p:nvPr/>
        </p:nvSpPr>
        <p:spPr>
          <a:xfrm rot="1166135">
            <a:off x="6541872" y="3327661"/>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Center St</a:t>
            </a:r>
          </a:p>
        </p:txBody>
      </p:sp>
      <p:sp>
        <p:nvSpPr>
          <p:cNvPr id="14" name="TextBox 13">
            <a:extLst>
              <a:ext uri="{FF2B5EF4-FFF2-40B4-BE49-F238E27FC236}">
                <a16:creationId xmlns:a16="http://schemas.microsoft.com/office/drawing/2014/main" id="{8A6C9258-02F7-E0A6-F55F-6DEED8A25942}"/>
              </a:ext>
            </a:extLst>
          </p:cNvPr>
          <p:cNvSpPr txBox="1"/>
          <p:nvPr/>
        </p:nvSpPr>
        <p:spPr>
          <a:xfrm rot="16200000">
            <a:off x="6632324" y="3541073"/>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Main St</a:t>
            </a:r>
          </a:p>
        </p:txBody>
      </p:sp>
      <p:sp>
        <p:nvSpPr>
          <p:cNvPr id="15" name="TextBox 14">
            <a:extLst>
              <a:ext uri="{FF2B5EF4-FFF2-40B4-BE49-F238E27FC236}">
                <a16:creationId xmlns:a16="http://schemas.microsoft.com/office/drawing/2014/main" id="{CE6662B2-FDC4-B9A4-EA5E-604701B86F7A}"/>
              </a:ext>
            </a:extLst>
          </p:cNvPr>
          <p:cNvSpPr txBox="1"/>
          <p:nvPr/>
        </p:nvSpPr>
        <p:spPr>
          <a:xfrm rot="16200000">
            <a:off x="4183489" y="2856139"/>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2000 W</a:t>
            </a:r>
          </a:p>
        </p:txBody>
      </p:sp>
      <p:sp>
        <p:nvSpPr>
          <p:cNvPr id="16" name="TextBox 15">
            <a:extLst>
              <a:ext uri="{FF2B5EF4-FFF2-40B4-BE49-F238E27FC236}">
                <a16:creationId xmlns:a16="http://schemas.microsoft.com/office/drawing/2014/main" id="{F366E5DA-D894-99F9-E017-6C612B0F524A}"/>
              </a:ext>
            </a:extLst>
          </p:cNvPr>
          <p:cNvSpPr txBox="1"/>
          <p:nvPr/>
        </p:nvSpPr>
        <p:spPr>
          <a:xfrm rot="1166135">
            <a:off x="3504757" y="2540924"/>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State St</a:t>
            </a:r>
          </a:p>
        </p:txBody>
      </p:sp>
    </p:spTree>
    <p:extLst>
      <p:ext uri="{BB962C8B-B14F-4D97-AF65-F5344CB8AC3E}">
        <p14:creationId xmlns:p14="http://schemas.microsoft.com/office/powerpoint/2010/main" val="23585401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F8C4664-624F-14E3-D182-5442CB74D567}"/>
              </a:ext>
            </a:extLst>
          </p:cNvPr>
          <p:cNvSpPr>
            <a:spLocks noGrp="1"/>
          </p:cNvSpPr>
          <p:nvPr>
            <p:ph type="sldNum" sz="quarter" idx="12"/>
          </p:nvPr>
        </p:nvSpPr>
        <p:spPr/>
        <p:txBody>
          <a:bodyPr/>
          <a:lstStyle/>
          <a:p>
            <a:fld id="{7443972A-68F0-4EEE-8D44-8247859870C0}" type="slidenum">
              <a:rPr lang="en-US" smtClean="0"/>
              <a:pPr/>
              <a:t>61</a:t>
            </a:fld>
            <a:endParaRPr lang="en-US"/>
          </a:p>
        </p:txBody>
      </p:sp>
      <p:pic>
        <p:nvPicPr>
          <p:cNvPr id="7" name="Picture 6" descr="A map of a city&#10;&#10;Description automatically generated">
            <a:extLst>
              <a:ext uri="{FF2B5EF4-FFF2-40B4-BE49-F238E27FC236}">
                <a16:creationId xmlns:a16="http://schemas.microsoft.com/office/drawing/2014/main" id="{847B1F11-9FF2-80FC-F6A2-E9216D9B2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0"/>
            <a:ext cx="11250083" cy="6858000"/>
          </a:xfrm>
          <a:prstGeom prst="rect">
            <a:avLst/>
          </a:prstGeom>
        </p:spPr>
      </p:pic>
      <p:sp>
        <p:nvSpPr>
          <p:cNvPr id="8" name="TextBox 7">
            <a:extLst>
              <a:ext uri="{FF2B5EF4-FFF2-40B4-BE49-F238E27FC236}">
                <a16:creationId xmlns:a16="http://schemas.microsoft.com/office/drawing/2014/main" id="{6D3E173F-0E5B-0F9D-65EC-D960C8D95690}"/>
              </a:ext>
            </a:extLst>
          </p:cNvPr>
          <p:cNvSpPr txBox="1"/>
          <p:nvPr/>
        </p:nvSpPr>
        <p:spPr>
          <a:xfrm>
            <a:off x="7323908" y="1702454"/>
            <a:ext cx="1286692"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American Fork Station</a:t>
            </a:r>
            <a:endParaRPr lang="en-US"/>
          </a:p>
        </p:txBody>
      </p:sp>
      <p:sp>
        <p:nvSpPr>
          <p:cNvPr id="9" name="TextBox 8">
            <a:extLst>
              <a:ext uri="{FF2B5EF4-FFF2-40B4-BE49-F238E27FC236}">
                <a16:creationId xmlns:a16="http://schemas.microsoft.com/office/drawing/2014/main" id="{5ABFBACC-3190-85F2-B0B8-6B4F429A14D3}"/>
              </a:ext>
            </a:extLst>
          </p:cNvPr>
          <p:cNvSpPr txBox="1"/>
          <p:nvPr/>
        </p:nvSpPr>
        <p:spPr>
          <a:xfrm>
            <a:off x="1992560" y="4542606"/>
            <a:ext cx="2743200" cy="1754326"/>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Route 860</a:t>
            </a:r>
          </a:p>
          <a:p>
            <a:pPr marL="285750" indent="-285750">
              <a:buFont typeface="Arial"/>
              <a:buChar char="•"/>
            </a:pPr>
            <a:r>
              <a:rPr lang="en-US" sz="1600">
                <a:cs typeface="Segoe UI"/>
              </a:rPr>
              <a:t>New route (replaces route 806)</a:t>
            </a:r>
          </a:p>
          <a:p>
            <a:pPr marL="285750" indent="-285750">
              <a:buFont typeface="Arial"/>
              <a:buChar char="•"/>
            </a:pPr>
            <a:r>
              <a:rPr lang="en-US" sz="1600">
                <a:cs typeface="Segoe UI"/>
              </a:rPr>
              <a:t>30-min service weekdays, 60-min service Saturdays</a:t>
            </a:r>
          </a:p>
        </p:txBody>
      </p:sp>
      <p:sp>
        <p:nvSpPr>
          <p:cNvPr id="10" name="TextBox 9">
            <a:extLst>
              <a:ext uri="{FF2B5EF4-FFF2-40B4-BE49-F238E27FC236}">
                <a16:creationId xmlns:a16="http://schemas.microsoft.com/office/drawing/2014/main" id="{CED352E1-4AC5-C16C-30D7-27D9CD272044}"/>
              </a:ext>
            </a:extLst>
          </p:cNvPr>
          <p:cNvSpPr txBox="1"/>
          <p:nvPr/>
        </p:nvSpPr>
        <p:spPr>
          <a:xfrm>
            <a:off x="2437957" y="257387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Pony Express Pkwy</a:t>
            </a:r>
          </a:p>
        </p:txBody>
      </p:sp>
      <p:sp>
        <p:nvSpPr>
          <p:cNvPr id="11" name="TextBox 10">
            <a:extLst>
              <a:ext uri="{FF2B5EF4-FFF2-40B4-BE49-F238E27FC236}">
                <a16:creationId xmlns:a16="http://schemas.microsoft.com/office/drawing/2014/main" id="{D21019F2-19A4-C529-7552-5F253BF8503E}"/>
              </a:ext>
            </a:extLst>
          </p:cNvPr>
          <p:cNvSpPr txBox="1"/>
          <p:nvPr/>
        </p:nvSpPr>
        <p:spPr>
          <a:xfrm>
            <a:off x="5616585" y="2102563"/>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Pioneer Crossing</a:t>
            </a:r>
          </a:p>
        </p:txBody>
      </p:sp>
      <p:sp>
        <p:nvSpPr>
          <p:cNvPr id="12" name="TextBox 11">
            <a:extLst>
              <a:ext uri="{FF2B5EF4-FFF2-40B4-BE49-F238E27FC236}">
                <a16:creationId xmlns:a16="http://schemas.microsoft.com/office/drawing/2014/main" id="{5DB6ACF4-FE25-16DC-199F-C82998C3CC7C}"/>
              </a:ext>
            </a:extLst>
          </p:cNvPr>
          <p:cNvSpPr txBox="1"/>
          <p:nvPr/>
        </p:nvSpPr>
        <p:spPr>
          <a:xfrm rot="16200000">
            <a:off x="5758099" y="2548876"/>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8000 W</a:t>
            </a:r>
          </a:p>
        </p:txBody>
      </p:sp>
      <p:sp>
        <p:nvSpPr>
          <p:cNvPr id="13" name="TextBox 12">
            <a:extLst>
              <a:ext uri="{FF2B5EF4-FFF2-40B4-BE49-F238E27FC236}">
                <a16:creationId xmlns:a16="http://schemas.microsoft.com/office/drawing/2014/main" id="{F18A9AC1-C1D9-D4B8-A1D8-5C5CFACC4FCA}"/>
              </a:ext>
            </a:extLst>
          </p:cNvPr>
          <p:cNvSpPr txBox="1"/>
          <p:nvPr/>
        </p:nvSpPr>
        <p:spPr>
          <a:xfrm rot="16200000">
            <a:off x="6170891" y="199707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850 E</a:t>
            </a:r>
          </a:p>
        </p:txBody>
      </p:sp>
      <p:sp>
        <p:nvSpPr>
          <p:cNvPr id="14" name="TextBox 13">
            <a:extLst>
              <a:ext uri="{FF2B5EF4-FFF2-40B4-BE49-F238E27FC236}">
                <a16:creationId xmlns:a16="http://schemas.microsoft.com/office/drawing/2014/main" id="{70890C88-8642-2C3C-0BF2-CA1708F1A500}"/>
              </a:ext>
            </a:extLst>
          </p:cNvPr>
          <p:cNvSpPr txBox="1"/>
          <p:nvPr/>
        </p:nvSpPr>
        <p:spPr>
          <a:xfrm>
            <a:off x="6855822" y="232556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200 S</a:t>
            </a:r>
          </a:p>
        </p:txBody>
      </p:sp>
    </p:spTree>
    <p:extLst>
      <p:ext uri="{BB962C8B-B14F-4D97-AF65-F5344CB8AC3E}">
        <p14:creationId xmlns:p14="http://schemas.microsoft.com/office/powerpoint/2010/main" val="25695028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47EE941-E56A-FA18-E00E-30254E94B809}"/>
              </a:ext>
            </a:extLst>
          </p:cNvPr>
          <p:cNvSpPr>
            <a:spLocks noGrp="1"/>
          </p:cNvSpPr>
          <p:nvPr>
            <p:ph type="sldNum" sz="quarter" idx="12"/>
          </p:nvPr>
        </p:nvSpPr>
        <p:spPr/>
        <p:txBody>
          <a:bodyPr/>
          <a:lstStyle/>
          <a:p>
            <a:fld id="{7443972A-68F0-4EEE-8D44-8247859870C0}" type="slidenum">
              <a:rPr lang="en-US" smtClean="0"/>
              <a:pPr/>
              <a:t>62</a:t>
            </a:fld>
            <a:endParaRPr lang="en-US"/>
          </a:p>
        </p:txBody>
      </p:sp>
      <p:pic>
        <p:nvPicPr>
          <p:cNvPr id="7" name="Picture 6" descr="A map of a city&#10;&#10;Description automatically generated">
            <a:extLst>
              <a:ext uri="{FF2B5EF4-FFF2-40B4-BE49-F238E27FC236}">
                <a16:creationId xmlns:a16="http://schemas.microsoft.com/office/drawing/2014/main" id="{4A353463-B477-E6E2-549D-C05F30587B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8" y="0"/>
            <a:ext cx="11250083" cy="6858000"/>
          </a:xfrm>
          <a:prstGeom prst="rect">
            <a:avLst/>
          </a:prstGeom>
        </p:spPr>
      </p:pic>
      <p:sp>
        <p:nvSpPr>
          <p:cNvPr id="8" name="TextBox 7">
            <a:extLst>
              <a:ext uri="{FF2B5EF4-FFF2-40B4-BE49-F238E27FC236}">
                <a16:creationId xmlns:a16="http://schemas.microsoft.com/office/drawing/2014/main" id="{9E561A9F-996C-E2E6-B24F-2062BDEFCF1A}"/>
              </a:ext>
            </a:extLst>
          </p:cNvPr>
          <p:cNvSpPr txBox="1"/>
          <p:nvPr/>
        </p:nvSpPr>
        <p:spPr>
          <a:xfrm>
            <a:off x="8872331" y="546686"/>
            <a:ext cx="2743200" cy="249299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Segoe UI"/>
              </a:rPr>
              <a:t>Route 862</a:t>
            </a:r>
          </a:p>
          <a:p>
            <a:pPr marL="285750" indent="-285750">
              <a:buFont typeface="Arial"/>
              <a:buChar char="•"/>
            </a:pPr>
            <a:r>
              <a:rPr lang="en-US" sz="1600">
                <a:cs typeface="Segoe UI"/>
              </a:rPr>
              <a:t>Rerouted to serve downtown Pleasant Grove, American Fork Station (replaces portions of route 850</a:t>
            </a:r>
          </a:p>
          <a:p>
            <a:pPr marL="285750" indent="-285750">
              <a:buFont typeface="Arial"/>
              <a:buChar char="•"/>
            </a:pPr>
            <a:r>
              <a:rPr lang="en-US" sz="1600">
                <a:cs typeface="Segoe UI"/>
              </a:rPr>
              <a:t>Portions of route 862 replaced by new route 846</a:t>
            </a:r>
          </a:p>
        </p:txBody>
      </p:sp>
      <p:sp>
        <p:nvSpPr>
          <p:cNvPr id="9" name="TextBox 8">
            <a:extLst>
              <a:ext uri="{FF2B5EF4-FFF2-40B4-BE49-F238E27FC236}">
                <a16:creationId xmlns:a16="http://schemas.microsoft.com/office/drawing/2014/main" id="{31711A5D-6B86-CD27-E8C9-31B818E0E24C}"/>
              </a:ext>
            </a:extLst>
          </p:cNvPr>
          <p:cNvSpPr txBox="1"/>
          <p:nvPr/>
        </p:nvSpPr>
        <p:spPr>
          <a:xfrm>
            <a:off x="2623015" y="50314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200 S</a:t>
            </a:r>
          </a:p>
        </p:txBody>
      </p:sp>
      <p:sp>
        <p:nvSpPr>
          <p:cNvPr id="10" name="TextBox 9">
            <a:extLst>
              <a:ext uri="{FF2B5EF4-FFF2-40B4-BE49-F238E27FC236}">
                <a16:creationId xmlns:a16="http://schemas.microsoft.com/office/drawing/2014/main" id="{023CDA14-2508-5106-9A6C-3F4552E61709}"/>
              </a:ext>
            </a:extLst>
          </p:cNvPr>
          <p:cNvSpPr txBox="1"/>
          <p:nvPr/>
        </p:nvSpPr>
        <p:spPr>
          <a:xfrm rot="1102244">
            <a:off x="4310299" y="437825"/>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State St</a:t>
            </a:r>
          </a:p>
        </p:txBody>
      </p:sp>
      <p:sp>
        <p:nvSpPr>
          <p:cNvPr id="11" name="TextBox 10">
            <a:extLst>
              <a:ext uri="{FF2B5EF4-FFF2-40B4-BE49-F238E27FC236}">
                <a16:creationId xmlns:a16="http://schemas.microsoft.com/office/drawing/2014/main" id="{4124DA7D-9BE9-BE2B-9E49-5BC7193487EE}"/>
              </a:ext>
            </a:extLst>
          </p:cNvPr>
          <p:cNvSpPr txBox="1"/>
          <p:nvPr/>
        </p:nvSpPr>
        <p:spPr>
          <a:xfrm rot="5400000">
            <a:off x="4743675" y="1057443"/>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1650 W</a:t>
            </a:r>
          </a:p>
        </p:txBody>
      </p:sp>
      <p:sp>
        <p:nvSpPr>
          <p:cNvPr id="12" name="TextBox 11">
            <a:extLst>
              <a:ext uri="{FF2B5EF4-FFF2-40B4-BE49-F238E27FC236}">
                <a16:creationId xmlns:a16="http://schemas.microsoft.com/office/drawing/2014/main" id="{98B5585A-7E18-ECF4-17EC-D18531733674}"/>
              </a:ext>
            </a:extLst>
          </p:cNvPr>
          <p:cNvSpPr txBox="1"/>
          <p:nvPr/>
        </p:nvSpPr>
        <p:spPr>
          <a:xfrm>
            <a:off x="5004935" y="1100983"/>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100 S</a:t>
            </a:r>
          </a:p>
        </p:txBody>
      </p:sp>
      <p:sp>
        <p:nvSpPr>
          <p:cNvPr id="14" name="TextBox 13">
            <a:extLst>
              <a:ext uri="{FF2B5EF4-FFF2-40B4-BE49-F238E27FC236}">
                <a16:creationId xmlns:a16="http://schemas.microsoft.com/office/drawing/2014/main" id="{5A6B8BE0-D238-AEF7-37C2-8C58F5E5C680}"/>
              </a:ext>
            </a:extLst>
          </p:cNvPr>
          <p:cNvSpPr txBox="1"/>
          <p:nvPr/>
        </p:nvSpPr>
        <p:spPr>
          <a:xfrm rot="18826112">
            <a:off x="4798314" y="1407873"/>
            <a:ext cx="137409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Pleasant Grove Blvd</a:t>
            </a:r>
          </a:p>
        </p:txBody>
      </p:sp>
      <p:sp>
        <p:nvSpPr>
          <p:cNvPr id="15" name="TextBox 14">
            <a:extLst>
              <a:ext uri="{FF2B5EF4-FFF2-40B4-BE49-F238E27FC236}">
                <a16:creationId xmlns:a16="http://schemas.microsoft.com/office/drawing/2014/main" id="{9FE8190F-9D74-0B44-268F-249FD88581B9}"/>
              </a:ext>
            </a:extLst>
          </p:cNvPr>
          <p:cNvSpPr txBox="1"/>
          <p:nvPr/>
        </p:nvSpPr>
        <p:spPr>
          <a:xfrm rot="1367285">
            <a:off x="5490551" y="808220"/>
            <a:ext cx="137409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“Center St</a:t>
            </a:r>
          </a:p>
        </p:txBody>
      </p:sp>
      <p:sp>
        <p:nvSpPr>
          <p:cNvPr id="16" name="TextBox 15">
            <a:extLst>
              <a:ext uri="{FF2B5EF4-FFF2-40B4-BE49-F238E27FC236}">
                <a16:creationId xmlns:a16="http://schemas.microsoft.com/office/drawing/2014/main" id="{DAE87AF2-95BE-6F90-C1A8-60D3BB35647D}"/>
              </a:ext>
            </a:extLst>
          </p:cNvPr>
          <p:cNvSpPr txBox="1"/>
          <p:nvPr/>
        </p:nvSpPr>
        <p:spPr>
          <a:xfrm rot="5400000">
            <a:off x="5776456" y="977872"/>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Main St</a:t>
            </a:r>
          </a:p>
        </p:txBody>
      </p:sp>
      <p:sp>
        <p:nvSpPr>
          <p:cNvPr id="17" name="TextBox 16">
            <a:extLst>
              <a:ext uri="{FF2B5EF4-FFF2-40B4-BE49-F238E27FC236}">
                <a16:creationId xmlns:a16="http://schemas.microsoft.com/office/drawing/2014/main" id="{4E51C852-BCEA-AB5A-AACB-63F619276013}"/>
              </a:ext>
            </a:extLst>
          </p:cNvPr>
          <p:cNvSpPr txBox="1"/>
          <p:nvPr/>
        </p:nvSpPr>
        <p:spPr>
          <a:xfrm rot="2885518">
            <a:off x="6278948" y="1644344"/>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State St</a:t>
            </a:r>
          </a:p>
        </p:txBody>
      </p:sp>
      <p:sp>
        <p:nvSpPr>
          <p:cNvPr id="18" name="TextBox 17">
            <a:extLst>
              <a:ext uri="{FF2B5EF4-FFF2-40B4-BE49-F238E27FC236}">
                <a16:creationId xmlns:a16="http://schemas.microsoft.com/office/drawing/2014/main" id="{F34D5BE7-5169-C1F7-875D-CACB7235838D}"/>
              </a:ext>
            </a:extLst>
          </p:cNvPr>
          <p:cNvSpPr txBox="1"/>
          <p:nvPr/>
        </p:nvSpPr>
        <p:spPr>
          <a:xfrm>
            <a:off x="6784435" y="266940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1600 N</a:t>
            </a:r>
          </a:p>
        </p:txBody>
      </p:sp>
      <p:sp>
        <p:nvSpPr>
          <p:cNvPr id="19" name="TextBox 18">
            <a:extLst>
              <a:ext uri="{FF2B5EF4-FFF2-40B4-BE49-F238E27FC236}">
                <a16:creationId xmlns:a16="http://schemas.microsoft.com/office/drawing/2014/main" id="{05F15E9A-5B8A-2020-E7CC-44BD3A10DD83}"/>
              </a:ext>
            </a:extLst>
          </p:cNvPr>
          <p:cNvSpPr txBox="1"/>
          <p:nvPr/>
        </p:nvSpPr>
        <p:spPr>
          <a:xfrm rot="5400000">
            <a:off x="6566721" y="3841678"/>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1200 W</a:t>
            </a:r>
          </a:p>
        </p:txBody>
      </p:sp>
      <p:sp>
        <p:nvSpPr>
          <p:cNvPr id="20" name="TextBox 19">
            <a:extLst>
              <a:ext uri="{FF2B5EF4-FFF2-40B4-BE49-F238E27FC236}">
                <a16:creationId xmlns:a16="http://schemas.microsoft.com/office/drawing/2014/main" id="{E882F19D-1B44-4C02-2F78-4F687B173A9F}"/>
              </a:ext>
            </a:extLst>
          </p:cNvPr>
          <p:cNvSpPr txBox="1"/>
          <p:nvPr/>
        </p:nvSpPr>
        <p:spPr>
          <a:xfrm>
            <a:off x="7065381" y="5739170"/>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College Dr</a:t>
            </a:r>
          </a:p>
        </p:txBody>
      </p:sp>
      <p:sp>
        <p:nvSpPr>
          <p:cNvPr id="21" name="TextBox 20">
            <a:extLst>
              <a:ext uri="{FF2B5EF4-FFF2-40B4-BE49-F238E27FC236}">
                <a16:creationId xmlns:a16="http://schemas.microsoft.com/office/drawing/2014/main" id="{48AE9264-7642-3451-3EBC-E41540542041}"/>
              </a:ext>
            </a:extLst>
          </p:cNvPr>
          <p:cNvSpPr txBox="1"/>
          <p:nvPr/>
        </p:nvSpPr>
        <p:spPr>
          <a:xfrm>
            <a:off x="7805609" y="6188203"/>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1200 S</a:t>
            </a:r>
          </a:p>
        </p:txBody>
      </p:sp>
      <p:sp>
        <p:nvSpPr>
          <p:cNvPr id="22" name="TextBox 21">
            <a:extLst>
              <a:ext uri="{FF2B5EF4-FFF2-40B4-BE49-F238E27FC236}">
                <a16:creationId xmlns:a16="http://schemas.microsoft.com/office/drawing/2014/main" id="{71025960-7327-F3BB-4B14-9499753B4973}"/>
              </a:ext>
            </a:extLst>
          </p:cNvPr>
          <p:cNvSpPr txBox="1"/>
          <p:nvPr/>
        </p:nvSpPr>
        <p:spPr>
          <a:xfrm>
            <a:off x="6949692" y="6333183"/>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University Pkwy</a:t>
            </a:r>
          </a:p>
        </p:txBody>
      </p:sp>
      <p:sp>
        <p:nvSpPr>
          <p:cNvPr id="23" name="TextBox 22">
            <a:extLst>
              <a:ext uri="{FF2B5EF4-FFF2-40B4-BE49-F238E27FC236}">
                <a16:creationId xmlns:a16="http://schemas.microsoft.com/office/drawing/2014/main" id="{1B5599E8-85E1-B682-B4DC-FD59036693AA}"/>
              </a:ext>
            </a:extLst>
          </p:cNvPr>
          <p:cNvSpPr txBox="1"/>
          <p:nvPr/>
        </p:nvSpPr>
        <p:spPr>
          <a:xfrm rot="3496934">
            <a:off x="6416577" y="6509779"/>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Geneva Rd</a:t>
            </a:r>
          </a:p>
        </p:txBody>
      </p:sp>
      <p:sp>
        <p:nvSpPr>
          <p:cNvPr id="24" name="TextBox 23">
            <a:extLst>
              <a:ext uri="{FF2B5EF4-FFF2-40B4-BE49-F238E27FC236}">
                <a16:creationId xmlns:a16="http://schemas.microsoft.com/office/drawing/2014/main" id="{CB621E63-5E3C-F55F-D286-8A55795ED74D}"/>
              </a:ext>
            </a:extLst>
          </p:cNvPr>
          <p:cNvSpPr txBox="1"/>
          <p:nvPr/>
        </p:nvSpPr>
        <p:spPr>
          <a:xfrm>
            <a:off x="6440573" y="5926188"/>
            <a:ext cx="12392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lumMod val="76000"/>
                  </a:schemeClr>
                </a:solidFill>
              </a:rPr>
              <a:t>1000 S</a:t>
            </a:r>
          </a:p>
        </p:txBody>
      </p:sp>
      <p:sp>
        <p:nvSpPr>
          <p:cNvPr id="25" name="TextBox 24">
            <a:extLst>
              <a:ext uri="{FF2B5EF4-FFF2-40B4-BE49-F238E27FC236}">
                <a16:creationId xmlns:a16="http://schemas.microsoft.com/office/drawing/2014/main" id="{C7013A5B-AD9A-4C82-4EE5-D3511F81E374}"/>
              </a:ext>
            </a:extLst>
          </p:cNvPr>
          <p:cNvSpPr txBox="1"/>
          <p:nvPr/>
        </p:nvSpPr>
        <p:spPr>
          <a:xfrm>
            <a:off x="1367798" y="219754"/>
            <a:ext cx="1286692" cy="5232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American Fork Station</a:t>
            </a:r>
            <a:endParaRPr lang="en-US"/>
          </a:p>
        </p:txBody>
      </p:sp>
      <p:sp>
        <p:nvSpPr>
          <p:cNvPr id="26" name="TextBox 25">
            <a:extLst>
              <a:ext uri="{FF2B5EF4-FFF2-40B4-BE49-F238E27FC236}">
                <a16:creationId xmlns:a16="http://schemas.microsoft.com/office/drawing/2014/main" id="{DF410DF0-666C-367B-1338-66982F922BB3}"/>
              </a:ext>
            </a:extLst>
          </p:cNvPr>
          <p:cNvSpPr txBox="1"/>
          <p:nvPr/>
        </p:nvSpPr>
        <p:spPr>
          <a:xfrm>
            <a:off x="5738301" y="5653342"/>
            <a:ext cx="1286692" cy="307777"/>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Segoe UI"/>
              </a:rPr>
              <a:t>Orem Station</a:t>
            </a:r>
            <a:endParaRPr lang="en-US"/>
          </a:p>
        </p:txBody>
      </p:sp>
    </p:spTree>
    <p:extLst>
      <p:ext uri="{BB962C8B-B14F-4D97-AF65-F5344CB8AC3E}">
        <p14:creationId xmlns:p14="http://schemas.microsoft.com/office/powerpoint/2010/main" val="23932579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4C2C75A-D862-4581-C514-7B4B9ADA7137}"/>
              </a:ext>
            </a:extLst>
          </p:cNvPr>
          <p:cNvSpPr>
            <a:spLocks noChangeAspect="1"/>
          </p:cNvSpPr>
          <p:nvPr/>
        </p:nvSpPr>
        <p:spPr>
          <a:xfrm>
            <a:off x="4347405"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7" name="Oval 26">
            <a:extLst>
              <a:ext uri="{FF2B5EF4-FFF2-40B4-BE49-F238E27FC236}">
                <a16:creationId xmlns:a16="http://schemas.microsoft.com/office/drawing/2014/main" id="{EFC748DE-A2F8-ACB0-F585-9B01C8973D5C}"/>
              </a:ext>
            </a:extLst>
          </p:cNvPr>
          <p:cNvSpPr>
            <a:spLocks noChangeAspect="1"/>
          </p:cNvSpPr>
          <p:nvPr/>
        </p:nvSpPr>
        <p:spPr>
          <a:xfrm>
            <a:off x="1696240"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8" name="Oval 27">
            <a:extLst>
              <a:ext uri="{FF2B5EF4-FFF2-40B4-BE49-F238E27FC236}">
                <a16:creationId xmlns:a16="http://schemas.microsoft.com/office/drawing/2014/main" id="{8ADF71AF-F508-C500-8AF1-7C9575B53796}"/>
              </a:ext>
            </a:extLst>
          </p:cNvPr>
          <p:cNvSpPr>
            <a:spLocks noChangeAspect="1"/>
          </p:cNvSpPr>
          <p:nvPr/>
        </p:nvSpPr>
        <p:spPr>
          <a:xfrm>
            <a:off x="2566036"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9" name="Oval 28">
            <a:extLst>
              <a:ext uri="{FF2B5EF4-FFF2-40B4-BE49-F238E27FC236}">
                <a16:creationId xmlns:a16="http://schemas.microsoft.com/office/drawing/2014/main" id="{2EF5CE03-D9D5-CFA2-A0A5-A2144B2B6911}"/>
              </a:ext>
            </a:extLst>
          </p:cNvPr>
          <p:cNvSpPr>
            <a:spLocks noChangeAspect="1"/>
          </p:cNvSpPr>
          <p:nvPr/>
        </p:nvSpPr>
        <p:spPr>
          <a:xfrm>
            <a:off x="3495248"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31" name="Picture 1" descr="Chat outline">
            <a:extLst>
              <a:ext uri="{FF2B5EF4-FFF2-40B4-BE49-F238E27FC236}">
                <a16:creationId xmlns:a16="http://schemas.microsoft.com/office/drawing/2014/main" id="{11AAAD5C-7DB5-19DD-1349-BF06CB9518F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59694" y="5441993"/>
            <a:ext cx="541811" cy="541811"/>
          </a:xfrm>
          <a:prstGeom prst="rect">
            <a:avLst/>
          </a:prstGeom>
          <a:noFill/>
          <a:ln>
            <a:noFill/>
          </a:ln>
        </p:spPr>
      </p:pic>
      <p:pic>
        <p:nvPicPr>
          <p:cNvPr id="32" name="Picture 13" descr="Crane outline">
            <a:extLst>
              <a:ext uri="{FF2B5EF4-FFF2-40B4-BE49-F238E27FC236}">
                <a16:creationId xmlns:a16="http://schemas.microsoft.com/office/drawing/2014/main" id="{E740552F-0CBF-CF98-0864-B6264BDB594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80812" y="5441993"/>
            <a:ext cx="541811" cy="541811"/>
          </a:xfrm>
          <a:prstGeom prst="rect">
            <a:avLst/>
          </a:prstGeom>
          <a:noFill/>
          <a:ln>
            <a:noFill/>
          </a:ln>
        </p:spPr>
      </p:pic>
      <p:pic>
        <p:nvPicPr>
          <p:cNvPr id="33" name="Picture 8" descr="Single gear outline">
            <a:extLst>
              <a:ext uri="{FF2B5EF4-FFF2-40B4-BE49-F238E27FC236}">
                <a16:creationId xmlns:a16="http://schemas.microsoft.com/office/drawing/2014/main" id="{C6498F4D-64A7-AD97-3F5E-0CC2313981E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46135" y="5420885"/>
            <a:ext cx="584027" cy="584027"/>
          </a:xfrm>
          <a:prstGeom prst="rect">
            <a:avLst/>
          </a:prstGeom>
          <a:noFill/>
          <a:ln>
            <a:noFill/>
          </a:ln>
        </p:spPr>
      </p:pic>
      <p:pic>
        <p:nvPicPr>
          <p:cNvPr id="34" name="Picture 11" descr="Bus outline">
            <a:extLst>
              <a:ext uri="{FF2B5EF4-FFF2-40B4-BE49-F238E27FC236}">
                <a16:creationId xmlns:a16="http://schemas.microsoft.com/office/drawing/2014/main" id="{9DB07BED-42E0-60E6-8184-307D5A4A1DA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n-US"/>
              <a:t>North Utah County</a:t>
            </a:r>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a:xfrm>
            <a:off x="838200" y="1464310"/>
            <a:ext cx="4022445" cy="4351338"/>
          </a:xfrm>
        </p:spPr>
        <p:txBody>
          <a:bodyPr vert="horz" lIns="91440" tIns="45720" rIns="91440" bIns="45720" rtlCol="0" anchor="t">
            <a:normAutofit/>
          </a:bodyPr>
          <a:lstStyle/>
          <a:p>
            <a:pPr marL="0" indent="0">
              <a:buNone/>
            </a:pPr>
            <a:r>
              <a:rPr lang="en-US" b="1" u="sng"/>
              <a:t>Route 850:</a:t>
            </a:r>
            <a:br>
              <a:rPr lang="en-US" b="1" u="sng"/>
            </a:br>
            <a:r>
              <a:rPr lang="en-US"/>
              <a:t>Serve Valley Grove development</a:t>
            </a:r>
          </a:p>
          <a:p>
            <a:pPr marL="0" indent="0">
              <a:buNone/>
            </a:pPr>
            <a:r>
              <a:rPr lang="en-US" b="1" u="sng"/>
              <a:t>Routes 846*, 860*</a:t>
            </a:r>
            <a:br>
              <a:rPr lang="en-US" b="1" u="sng"/>
            </a:br>
            <a:r>
              <a:rPr lang="en-US"/>
              <a:t>New routes to expand coverage, improve connections</a:t>
            </a:r>
          </a:p>
          <a:p>
            <a:pPr marL="0" indent="0">
              <a:buNone/>
            </a:pPr>
            <a:r>
              <a:rPr lang="en-US" b="1" u="sng"/>
              <a:t>Route 862*:</a:t>
            </a:r>
            <a:br>
              <a:rPr lang="en-US" b="1" u="sng"/>
            </a:br>
            <a:r>
              <a:rPr lang="en-US"/>
              <a:t>Rerouted to preserve coverage, improve connections</a:t>
            </a:r>
          </a:p>
          <a:p>
            <a:pPr marL="0" indent="0">
              <a:buNone/>
            </a:pPr>
            <a:r>
              <a:rPr lang="en-US" b="1" u="sng"/>
              <a:t>New IMZ Service*</a:t>
            </a:r>
          </a:p>
        </p:txBody>
      </p:sp>
      <p:graphicFrame>
        <p:nvGraphicFramePr>
          <p:cNvPr id="11" name="Table 10">
            <a:extLst>
              <a:ext uri="{FF2B5EF4-FFF2-40B4-BE49-F238E27FC236}">
                <a16:creationId xmlns:a16="http://schemas.microsoft.com/office/drawing/2014/main" id="{B36DDA1B-E9BD-2698-44C0-27BAC7D9325A}"/>
              </a:ext>
            </a:extLst>
          </p:cNvPr>
          <p:cNvGraphicFramePr>
            <a:graphicFrameLocks noGrp="1"/>
          </p:cNvGraphicFramePr>
          <p:nvPr/>
        </p:nvGraphicFramePr>
        <p:xfrm>
          <a:off x="6350027" y="5444808"/>
          <a:ext cx="3891284" cy="741680"/>
        </p:xfrm>
        <a:graphic>
          <a:graphicData uri="http://schemas.openxmlformats.org/drawingml/2006/table">
            <a:tbl>
              <a:tblPr firstRow="1" bandRow="1">
                <a:tableStyleId>{5C22544A-7EE6-4342-B048-85BDC9FD1C3A}</a:tableStyleId>
              </a:tblPr>
              <a:tblGrid>
                <a:gridCol w="972821">
                  <a:extLst>
                    <a:ext uri="{9D8B030D-6E8A-4147-A177-3AD203B41FA5}">
                      <a16:colId xmlns:a16="http://schemas.microsoft.com/office/drawing/2014/main" val="3495761732"/>
                    </a:ext>
                  </a:extLst>
                </a:gridCol>
                <a:gridCol w="972821">
                  <a:extLst>
                    <a:ext uri="{9D8B030D-6E8A-4147-A177-3AD203B41FA5}">
                      <a16:colId xmlns:a16="http://schemas.microsoft.com/office/drawing/2014/main" val="3037171637"/>
                    </a:ext>
                  </a:extLst>
                </a:gridCol>
                <a:gridCol w="972821">
                  <a:extLst>
                    <a:ext uri="{9D8B030D-6E8A-4147-A177-3AD203B41FA5}">
                      <a16:colId xmlns:a16="http://schemas.microsoft.com/office/drawing/2014/main" val="1590106577"/>
                    </a:ext>
                  </a:extLst>
                </a:gridCol>
                <a:gridCol w="972821">
                  <a:extLst>
                    <a:ext uri="{9D8B030D-6E8A-4147-A177-3AD203B41FA5}">
                      <a16:colId xmlns:a16="http://schemas.microsoft.com/office/drawing/2014/main" val="3745068746"/>
                    </a:ext>
                  </a:extLst>
                </a:gridCol>
              </a:tblGrid>
              <a:tr h="370840">
                <a:tc>
                  <a:txBody>
                    <a:bodyPr/>
                    <a:lstStyle/>
                    <a:p>
                      <a:r>
                        <a:rPr lang="en-US"/>
                        <a:t>Hours</a:t>
                      </a:r>
                    </a:p>
                  </a:txBody>
                  <a:tcPr/>
                </a:tc>
                <a:tc>
                  <a:txBody>
                    <a:bodyPr/>
                    <a:lstStyle/>
                    <a:p>
                      <a:r>
                        <a:rPr lang="en-US"/>
                        <a:t>Miles</a:t>
                      </a:r>
                    </a:p>
                  </a:txBody>
                  <a:tcPr/>
                </a:tc>
                <a:tc>
                  <a:txBody>
                    <a:bodyPr/>
                    <a:lstStyle/>
                    <a:p>
                      <a:r>
                        <a:rPr lang="en-US"/>
                        <a:t>Shifts</a:t>
                      </a:r>
                    </a:p>
                  </a:txBody>
                  <a:tcPr/>
                </a:tc>
                <a:tc>
                  <a:txBody>
                    <a:bodyPr/>
                    <a:lstStyle/>
                    <a:p>
                      <a:r>
                        <a:rPr lang="en-US"/>
                        <a:t>Pullout</a:t>
                      </a:r>
                    </a:p>
                  </a:txBody>
                  <a:tcPr/>
                </a:tc>
                <a:extLst>
                  <a:ext uri="{0D108BD9-81ED-4DB2-BD59-A6C34878D82A}">
                    <a16:rowId xmlns:a16="http://schemas.microsoft.com/office/drawing/2014/main" val="4202893918"/>
                  </a:ext>
                </a:extLst>
              </a:tr>
              <a:tr h="370840">
                <a:tc>
                  <a:txBody>
                    <a:bodyPr/>
                    <a:lstStyle/>
                    <a:p>
                      <a:pPr algn="ctr"/>
                      <a:r>
                        <a:rPr lang="en-US"/>
                        <a:t>+39K</a:t>
                      </a:r>
                    </a:p>
                  </a:txBody>
                  <a:tcPr/>
                </a:tc>
                <a:tc>
                  <a:txBody>
                    <a:bodyPr/>
                    <a:lstStyle/>
                    <a:p>
                      <a:pPr algn="ctr"/>
                      <a:r>
                        <a:rPr lang="en-US"/>
                        <a:t>+404K</a:t>
                      </a:r>
                    </a:p>
                  </a:txBody>
                  <a:tcPr/>
                </a:tc>
                <a:tc>
                  <a:txBody>
                    <a:bodyPr/>
                    <a:lstStyle/>
                    <a:p>
                      <a:pPr algn="ctr"/>
                      <a:r>
                        <a:rPr lang="en-US"/>
                        <a:t>+21</a:t>
                      </a:r>
                    </a:p>
                  </a:txBody>
                  <a:tcPr/>
                </a:tc>
                <a:tc>
                  <a:txBody>
                    <a:bodyPr/>
                    <a:lstStyle/>
                    <a:p>
                      <a:pPr algn="ctr"/>
                      <a:r>
                        <a:rPr lang="en-US"/>
                        <a:t>+8</a:t>
                      </a:r>
                    </a:p>
                  </a:txBody>
                  <a:tcPr/>
                </a:tc>
                <a:extLst>
                  <a:ext uri="{0D108BD9-81ED-4DB2-BD59-A6C34878D82A}">
                    <a16:rowId xmlns:a16="http://schemas.microsoft.com/office/drawing/2014/main" val="588539154"/>
                  </a:ext>
                </a:extLst>
              </a:tr>
            </a:tbl>
          </a:graphicData>
        </a:graphic>
      </p:graphicFrame>
      <p:pic>
        <p:nvPicPr>
          <p:cNvPr id="13" name="Picture 12">
            <a:extLst>
              <a:ext uri="{FF2B5EF4-FFF2-40B4-BE49-F238E27FC236}">
                <a16:creationId xmlns:a16="http://schemas.microsoft.com/office/drawing/2014/main" id="{E43FC3E2-12FD-FFFE-10F3-D1455E5E4B3D}"/>
              </a:ext>
            </a:extLst>
          </p:cNvPr>
          <p:cNvPicPr>
            <a:picLocks noChangeAspect="1"/>
          </p:cNvPicPr>
          <p:nvPr/>
        </p:nvPicPr>
        <p:blipFill>
          <a:blip r:embed="rId11"/>
          <a:stretch>
            <a:fillRect/>
          </a:stretch>
        </p:blipFill>
        <p:spPr>
          <a:xfrm>
            <a:off x="5569796" y="1109203"/>
            <a:ext cx="6622204" cy="3800998"/>
          </a:xfrm>
          <a:prstGeom prst="rect">
            <a:avLst/>
          </a:prstGeom>
        </p:spPr>
      </p:pic>
      <p:sp>
        <p:nvSpPr>
          <p:cNvPr id="17" name="Slide Number Placeholder 16">
            <a:extLst>
              <a:ext uri="{FF2B5EF4-FFF2-40B4-BE49-F238E27FC236}">
                <a16:creationId xmlns:a16="http://schemas.microsoft.com/office/drawing/2014/main" id="{15676384-5ABB-F31C-2F4C-4690CBC95087}"/>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63</a:t>
            </a:fld>
            <a:endParaRPr lang="en-US">
              <a:solidFill>
                <a:prstClr val="black">
                  <a:tint val="75000"/>
                </a:prstClr>
              </a:solidFill>
            </a:endParaRPr>
          </a:p>
        </p:txBody>
      </p:sp>
      <p:sp>
        <p:nvSpPr>
          <p:cNvPr id="18" name="TextBox 17">
            <a:extLst>
              <a:ext uri="{FF2B5EF4-FFF2-40B4-BE49-F238E27FC236}">
                <a16:creationId xmlns:a16="http://schemas.microsoft.com/office/drawing/2014/main" id="{8CF48526-659D-BCA4-F79E-D2CA3C42BE43}"/>
              </a:ext>
            </a:extLst>
          </p:cNvPr>
          <p:cNvSpPr txBox="1"/>
          <p:nvPr/>
        </p:nvSpPr>
        <p:spPr>
          <a:xfrm>
            <a:off x="8405474" y="939341"/>
            <a:ext cx="907621" cy="415498"/>
          </a:xfrm>
          <a:prstGeom prst="rect">
            <a:avLst/>
          </a:prstGeom>
          <a:solidFill>
            <a:schemeClr val="bg1"/>
          </a:solidFill>
        </p:spPr>
        <p:txBody>
          <a:bodyPr wrap="none" rtlCol="0">
            <a:spAutoFit/>
          </a:bodyPr>
          <a:lstStyle/>
          <a:p>
            <a:pPr algn="ctr"/>
            <a:r>
              <a:rPr lang="en-US" sz="1050"/>
              <a:t>Lehi Station</a:t>
            </a:r>
          </a:p>
          <a:p>
            <a:pPr algn="ctr"/>
            <a:r>
              <a:rPr lang="en-US" sz="1050"/>
              <a:t>807 850 871</a:t>
            </a:r>
          </a:p>
        </p:txBody>
      </p:sp>
      <p:sp>
        <p:nvSpPr>
          <p:cNvPr id="19" name="TextBox 18">
            <a:extLst>
              <a:ext uri="{FF2B5EF4-FFF2-40B4-BE49-F238E27FC236}">
                <a16:creationId xmlns:a16="http://schemas.microsoft.com/office/drawing/2014/main" id="{D5BE0431-8D4E-D9CD-64A5-8EBF9E1BF5BE}"/>
              </a:ext>
            </a:extLst>
          </p:cNvPr>
          <p:cNvSpPr txBox="1"/>
          <p:nvPr/>
        </p:nvSpPr>
        <p:spPr>
          <a:xfrm>
            <a:off x="8358740" y="2721339"/>
            <a:ext cx="1494320" cy="415498"/>
          </a:xfrm>
          <a:prstGeom prst="rect">
            <a:avLst/>
          </a:prstGeom>
          <a:solidFill>
            <a:schemeClr val="bg1"/>
          </a:solidFill>
        </p:spPr>
        <p:txBody>
          <a:bodyPr wrap="none" rtlCol="0">
            <a:spAutoFit/>
          </a:bodyPr>
          <a:lstStyle/>
          <a:p>
            <a:pPr algn="ctr"/>
            <a:r>
              <a:rPr lang="en-US" sz="1050"/>
              <a:t>American Fork Station</a:t>
            </a:r>
          </a:p>
          <a:p>
            <a:pPr algn="ctr"/>
            <a:r>
              <a:rPr lang="en-US" sz="1050"/>
              <a:t>860 862</a:t>
            </a:r>
          </a:p>
        </p:txBody>
      </p:sp>
      <p:sp>
        <p:nvSpPr>
          <p:cNvPr id="20" name="TextBox 19">
            <a:extLst>
              <a:ext uri="{FF2B5EF4-FFF2-40B4-BE49-F238E27FC236}">
                <a16:creationId xmlns:a16="http://schemas.microsoft.com/office/drawing/2014/main" id="{6BD815A0-EC9D-34C2-B006-760017341C5E}"/>
              </a:ext>
            </a:extLst>
          </p:cNvPr>
          <p:cNvSpPr txBox="1"/>
          <p:nvPr/>
        </p:nvSpPr>
        <p:spPr>
          <a:xfrm>
            <a:off x="9271812" y="3639979"/>
            <a:ext cx="1162498" cy="415498"/>
          </a:xfrm>
          <a:prstGeom prst="rect">
            <a:avLst/>
          </a:prstGeom>
          <a:solidFill>
            <a:schemeClr val="bg1"/>
          </a:solidFill>
        </p:spPr>
        <p:txBody>
          <a:bodyPr wrap="none" rtlCol="0">
            <a:spAutoFit/>
          </a:bodyPr>
          <a:lstStyle/>
          <a:p>
            <a:pPr algn="ctr"/>
            <a:r>
              <a:rPr lang="en-US" sz="1050"/>
              <a:t>Vineyard Station</a:t>
            </a:r>
          </a:p>
          <a:p>
            <a:pPr algn="ctr"/>
            <a:r>
              <a:rPr lang="en-US" sz="1050"/>
              <a:t>834 846</a:t>
            </a:r>
          </a:p>
        </p:txBody>
      </p:sp>
      <p:sp>
        <p:nvSpPr>
          <p:cNvPr id="21" name="TextBox 20">
            <a:extLst>
              <a:ext uri="{FF2B5EF4-FFF2-40B4-BE49-F238E27FC236}">
                <a16:creationId xmlns:a16="http://schemas.microsoft.com/office/drawing/2014/main" id="{B7800E7C-6DE2-9942-F3AD-AA3DDF6FB6EB}"/>
              </a:ext>
            </a:extLst>
          </p:cNvPr>
          <p:cNvSpPr txBox="1"/>
          <p:nvPr/>
        </p:nvSpPr>
        <p:spPr>
          <a:xfrm>
            <a:off x="9766160" y="4371885"/>
            <a:ext cx="1241045" cy="415498"/>
          </a:xfrm>
          <a:prstGeom prst="rect">
            <a:avLst/>
          </a:prstGeom>
          <a:solidFill>
            <a:schemeClr val="bg1"/>
          </a:solidFill>
        </p:spPr>
        <p:txBody>
          <a:bodyPr wrap="none" rtlCol="0">
            <a:spAutoFit/>
          </a:bodyPr>
          <a:lstStyle/>
          <a:p>
            <a:pPr algn="ctr"/>
            <a:r>
              <a:rPr lang="en-US" sz="1050"/>
              <a:t>Orem Station</a:t>
            </a:r>
          </a:p>
          <a:p>
            <a:pPr algn="ctr"/>
            <a:r>
              <a:rPr lang="en-US" sz="1050"/>
              <a:t>581 830X 831 862</a:t>
            </a:r>
          </a:p>
        </p:txBody>
      </p:sp>
      <p:sp>
        <p:nvSpPr>
          <p:cNvPr id="8" name="TextBox 7">
            <a:extLst>
              <a:ext uri="{FF2B5EF4-FFF2-40B4-BE49-F238E27FC236}">
                <a16:creationId xmlns:a16="http://schemas.microsoft.com/office/drawing/2014/main" id="{56718A40-DBEB-2A87-BFD6-7BE5E6998AB4}"/>
              </a:ext>
            </a:extLst>
          </p:cNvPr>
          <p:cNvSpPr txBox="1"/>
          <p:nvPr/>
        </p:nvSpPr>
        <p:spPr>
          <a:xfrm>
            <a:off x="7020711" y="2582196"/>
            <a:ext cx="391454" cy="246221"/>
          </a:xfrm>
          <a:prstGeom prst="rect">
            <a:avLst/>
          </a:prstGeom>
          <a:noFill/>
        </p:spPr>
        <p:txBody>
          <a:bodyPr wrap="none" lIns="91440" tIns="45720" rIns="91440" bIns="45720" rtlCol="0" anchor="t">
            <a:spAutoFit/>
          </a:bodyPr>
          <a:lstStyle/>
          <a:p>
            <a:r>
              <a:rPr lang="en-US" sz="1000">
                <a:cs typeface="Segoe UI"/>
              </a:rPr>
              <a:t>860</a:t>
            </a:r>
            <a:endParaRPr lang="en-US"/>
          </a:p>
        </p:txBody>
      </p:sp>
      <p:sp>
        <p:nvSpPr>
          <p:cNvPr id="12" name="TextBox 11">
            <a:extLst>
              <a:ext uri="{FF2B5EF4-FFF2-40B4-BE49-F238E27FC236}">
                <a16:creationId xmlns:a16="http://schemas.microsoft.com/office/drawing/2014/main" id="{FEAB4977-CD6E-E68B-976C-89C97057FE32}"/>
              </a:ext>
            </a:extLst>
          </p:cNvPr>
          <p:cNvSpPr txBox="1"/>
          <p:nvPr/>
        </p:nvSpPr>
        <p:spPr>
          <a:xfrm>
            <a:off x="10620159" y="2481934"/>
            <a:ext cx="391454" cy="246221"/>
          </a:xfrm>
          <a:prstGeom prst="rect">
            <a:avLst/>
          </a:prstGeom>
          <a:noFill/>
        </p:spPr>
        <p:txBody>
          <a:bodyPr wrap="none" lIns="91440" tIns="45720" rIns="91440" bIns="45720" rtlCol="0" anchor="t">
            <a:spAutoFit/>
          </a:bodyPr>
          <a:lstStyle/>
          <a:p>
            <a:r>
              <a:rPr lang="en-US" sz="1000">
                <a:cs typeface="Segoe UI"/>
              </a:rPr>
              <a:t>862</a:t>
            </a:r>
            <a:endParaRPr lang="en-US"/>
          </a:p>
        </p:txBody>
      </p:sp>
      <p:sp>
        <p:nvSpPr>
          <p:cNvPr id="16" name="TextBox 15">
            <a:extLst>
              <a:ext uri="{FF2B5EF4-FFF2-40B4-BE49-F238E27FC236}">
                <a16:creationId xmlns:a16="http://schemas.microsoft.com/office/drawing/2014/main" id="{BE9D3B16-1DB7-5248-CB47-6F8599DE5769}"/>
              </a:ext>
            </a:extLst>
          </p:cNvPr>
          <p:cNvSpPr txBox="1"/>
          <p:nvPr/>
        </p:nvSpPr>
        <p:spPr>
          <a:xfrm>
            <a:off x="8875579" y="1709907"/>
            <a:ext cx="391454" cy="246221"/>
          </a:xfrm>
          <a:prstGeom prst="rect">
            <a:avLst/>
          </a:prstGeom>
          <a:noFill/>
        </p:spPr>
        <p:txBody>
          <a:bodyPr wrap="none" lIns="91440" tIns="45720" rIns="91440" bIns="45720" rtlCol="0" anchor="t">
            <a:spAutoFit/>
          </a:bodyPr>
          <a:lstStyle/>
          <a:p>
            <a:r>
              <a:rPr lang="en-US" sz="1000">
                <a:cs typeface="Segoe UI"/>
              </a:rPr>
              <a:t>850</a:t>
            </a:r>
            <a:endParaRPr lang="en-US"/>
          </a:p>
        </p:txBody>
      </p:sp>
      <p:sp>
        <p:nvSpPr>
          <p:cNvPr id="23" name="TextBox 22">
            <a:extLst>
              <a:ext uri="{FF2B5EF4-FFF2-40B4-BE49-F238E27FC236}">
                <a16:creationId xmlns:a16="http://schemas.microsoft.com/office/drawing/2014/main" id="{D6C5D5B0-EAC3-FC52-E14B-1D36F1C9DDB9}"/>
              </a:ext>
            </a:extLst>
          </p:cNvPr>
          <p:cNvSpPr txBox="1"/>
          <p:nvPr/>
        </p:nvSpPr>
        <p:spPr>
          <a:xfrm>
            <a:off x="11662895" y="3935749"/>
            <a:ext cx="391454" cy="246221"/>
          </a:xfrm>
          <a:prstGeom prst="rect">
            <a:avLst/>
          </a:prstGeom>
          <a:noFill/>
        </p:spPr>
        <p:txBody>
          <a:bodyPr wrap="none" lIns="91440" tIns="45720" rIns="91440" bIns="45720" rtlCol="0" anchor="t">
            <a:spAutoFit/>
          </a:bodyPr>
          <a:lstStyle/>
          <a:p>
            <a:r>
              <a:rPr lang="en-US" sz="1000">
                <a:cs typeface="Segoe UI"/>
              </a:rPr>
              <a:t>846</a:t>
            </a:r>
            <a:endParaRPr lang="en-US"/>
          </a:p>
        </p:txBody>
      </p:sp>
      <p:sp>
        <p:nvSpPr>
          <p:cNvPr id="24" name="TextBox 23">
            <a:extLst>
              <a:ext uri="{FF2B5EF4-FFF2-40B4-BE49-F238E27FC236}">
                <a16:creationId xmlns:a16="http://schemas.microsoft.com/office/drawing/2014/main" id="{E34EB9EE-1E66-11B5-8886-B2CBAD82224C}"/>
              </a:ext>
            </a:extLst>
          </p:cNvPr>
          <p:cNvSpPr txBox="1"/>
          <p:nvPr/>
        </p:nvSpPr>
        <p:spPr>
          <a:xfrm>
            <a:off x="10620158" y="3665203"/>
            <a:ext cx="466404" cy="246221"/>
          </a:xfrm>
          <a:prstGeom prst="rect">
            <a:avLst/>
          </a:prstGeom>
          <a:noFill/>
        </p:spPr>
        <p:txBody>
          <a:bodyPr wrap="square" lIns="91440" tIns="45720" rIns="91440" bIns="45720" rtlCol="0" anchor="t">
            <a:spAutoFit/>
          </a:bodyPr>
          <a:lstStyle/>
          <a:p>
            <a:r>
              <a:rPr lang="en-US" sz="1000">
                <a:cs typeface="Segoe UI"/>
              </a:rPr>
              <a:t>846</a:t>
            </a:r>
            <a:endParaRPr lang="en-US"/>
          </a:p>
        </p:txBody>
      </p:sp>
      <p:sp>
        <p:nvSpPr>
          <p:cNvPr id="25" name="TextBox 24">
            <a:extLst>
              <a:ext uri="{FF2B5EF4-FFF2-40B4-BE49-F238E27FC236}">
                <a16:creationId xmlns:a16="http://schemas.microsoft.com/office/drawing/2014/main" id="{8A8BDA42-59CC-8B18-09AB-6B0EB08A49BC}"/>
              </a:ext>
            </a:extLst>
          </p:cNvPr>
          <p:cNvSpPr txBox="1"/>
          <p:nvPr/>
        </p:nvSpPr>
        <p:spPr>
          <a:xfrm>
            <a:off x="11091395" y="4246565"/>
            <a:ext cx="391454" cy="246221"/>
          </a:xfrm>
          <a:prstGeom prst="rect">
            <a:avLst/>
          </a:prstGeom>
          <a:noFill/>
        </p:spPr>
        <p:txBody>
          <a:bodyPr wrap="none" lIns="91440" tIns="45720" rIns="91440" bIns="45720" rtlCol="0" anchor="t">
            <a:spAutoFit/>
          </a:bodyPr>
          <a:lstStyle/>
          <a:p>
            <a:r>
              <a:rPr lang="en-US" sz="1000">
                <a:cs typeface="Segoe UI"/>
              </a:rPr>
              <a:t>862</a:t>
            </a:r>
            <a:endParaRPr lang="en-US"/>
          </a:p>
        </p:txBody>
      </p:sp>
      <p:sp>
        <p:nvSpPr>
          <p:cNvPr id="26" name="TextBox 25">
            <a:extLst>
              <a:ext uri="{FF2B5EF4-FFF2-40B4-BE49-F238E27FC236}">
                <a16:creationId xmlns:a16="http://schemas.microsoft.com/office/drawing/2014/main" id="{5A168639-20DB-7560-EF39-FE1ADCEC64BB}"/>
              </a:ext>
            </a:extLst>
          </p:cNvPr>
          <p:cNvSpPr txBox="1"/>
          <p:nvPr/>
        </p:nvSpPr>
        <p:spPr>
          <a:xfrm>
            <a:off x="11472394" y="3795380"/>
            <a:ext cx="391454" cy="246221"/>
          </a:xfrm>
          <a:prstGeom prst="rect">
            <a:avLst/>
          </a:prstGeom>
          <a:noFill/>
        </p:spPr>
        <p:txBody>
          <a:bodyPr wrap="none" lIns="91440" tIns="45720" rIns="91440" bIns="45720" rtlCol="0" anchor="t">
            <a:spAutoFit/>
          </a:bodyPr>
          <a:lstStyle/>
          <a:p>
            <a:r>
              <a:rPr lang="en-US" sz="1000">
                <a:cs typeface="Segoe UI"/>
              </a:rPr>
              <a:t>850</a:t>
            </a:r>
            <a:endParaRPr lang="en-US"/>
          </a:p>
        </p:txBody>
      </p:sp>
      <p:sp>
        <p:nvSpPr>
          <p:cNvPr id="14" name="TextBox 13">
            <a:extLst>
              <a:ext uri="{FF2B5EF4-FFF2-40B4-BE49-F238E27FC236}">
                <a16:creationId xmlns:a16="http://schemas.microsoft.com/office/drawing/2014/main" id="{4438FEE3-5D93-0BF4-3199-E0B25FDE4356}"/>
              </a:ext>
            </a:extLst>
          </p:cNvPr>
          <p:cNvSpPr txBox="1"/>
          <p:nvPr/>
        </p:nvSpPr>
        <p:spPr>
          <a:xfrm>
            <a:off x="6025923" y="6359085"/>
            <a:ext cx="58223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Segoe UI"/>
              </a:rPr>
              <a:t>Includes +1 pullout, +2 shifts for Paratransit</a:t>
            </a:r>
            <a:endParaRPr lang="en-US"/>
          </a:p>
        </p:txBody>
      </p:sp>
      <p:sp>
        <p:nvSpPr>
          <p:cNvPr id="3" name="Oval 2">
            <a:extLst>
              <a:ext uri="{FF2B5EF4-FFF2-40B4-BE49-F238E27FC236}">
                <a16:creationId xmlns:a16="http://schemas.microsoft.com/office/drawing/2014/main" id="{6B76B0CB-06E7-FDC8-B1DD-93295C286F74}"/>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7" name="Graphic 6" descr="Users outline">
            <a:extLst>
              <a:ext uri="{FF2B5EF4-FFF2-40B4-BE49-F238E27FC236}">
                <a16:creationId xmlns:a16="http://schemas.microsoft.com/office/drawing/2014/main" id="{9501F413-B337-FF5D-96AA-AF1DDFE0ED8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spTree>
    <p:extLst>
      <p:ext uri="{BB962C8B-B14F-4D97-AF65-F5344CB8AC3E}">
        <p14:creationId xmlns:p14="http://schemas.microsoft.com/office/powerpoint/2010/main" val="31408530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A288C-86F8-7F77-91DD-250CFDFCFEB6}"/>
              </a:ext>
            </a:extLst>
          </p:cNvPr>
          <p:cNvSpPr>
            <a:spLocks noGrp="1"/>
          </p:cNvSpPr>
          <p:nvPr>
            <p:ph type="title"/>
          </p:nvPr>
        </p:nvSpPr>
        <p:spPr/>
        <p:txBody>
          <a:bodyPr/>
          <a:lstStyle/>
          <a:p>
            <a:r>
              <a:rPr lang="en-US"/>
              <a:t>April 2025 </a:t>
            </a:r>
            <a:br>
              <a:rPr lang="en-US"/>
            </a:br>
            <a:r>
              <a:rPr lang="en-US"/>
              <a:t>Fares Changes</a:t>
            </a:r>
          </a:p>
        </p:txBody>
      </p:sp>
      <p:sp>
        <p:nvSpPr>
          <p:cNvPr id="4" name="Slide Number Placeholder 3">
            <a:extLst>
              <a:ext uri="{FF2B5EF4-FFF2-40B4-BE49-F238E27FC236}">
                <a16:creationId xmlns:a16="http://schemas.microsoft.com/office/drawing/2014/main" id="{DFEBDAAF-8331-8397-C1E6-7D6FB6458E92}"/>
              </a:ext>
            </a:extLst>
          </p:cNvPr>
          <p:cNvSpPr>
            <a:spLocks noGrp="1"/>
          </p:cNvSpPr>
          <p:nvPr>
            <p:ph type="sldNum" sz="quarter" idx="12"/>
          </p:nvPr>
        </p:nvSpPr>
        <p:spPr/>
        <p:txBody>
          <a:bodyPr/>
          <a:lstStyle/>
          <a:p>
            <a:fld id="{27F80E31-2CDF-4D43-A783-DABF46EACB8C}" type="slidenum">
              <a:rPr lang="en-US" smtClean="0"/>
              <a:pPr/>
              <a:t>64</a:t>
            </a:fld>
            <a:endParaRPr lang="en-US"/>
          </a:p>
        </p:txBody>
      </p:sp>
      <p:sp>
        <p:nvSpPr>
          <p:cNvPr id="6" name="Text Placeholder 5">
            <a:extLst>
              <a:ext uri="{FF2B5EF4-FFF2-40B4-BE49-F238E27FC236}">
                <a16:creationId xmlns:a16="http://schemas.microsoft.com/office/drawing/2014/main" id="{6FB85575-69D6-3915-0165-E0C4BDCF3454}"/>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6954038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535847-9693-8075-678D-22567D5B2576}"/>
              </a:ext>
            </a:extLst>
          </p:cNvPr>
          <p:cNvSpPr>
            <a:spLocks noGrp="1"/>
          </p:cNvSpPr>
          <p:nvPr>
            <p:ph type="title"/>
          </p:nvPr>
        </p:nvSpPr>
        <p:spPr/>
        <p:txBody>
          <a:bodyPr/>
          <a:lstStyle/>
          <a:p>
            <a:r>
              <a:rPr lang="en-US"/>
              <a:t>Route 628 Midtown Trolley: Zero to Paid Fare</a:t>
            </a:r>
          </a:p>
        </p:txBody>
      </p:sp>
      <p:sp>
        <p:nvSpPr>
          <p:cNvPr id="6" name="Content Placeholder 5">
            <a:extLst>
              <a:ext uri="{FF2B5EF4-FFF2-40B4-BE49-F238E27FC236}">
                <a16:creationId xmlns:a16="http://schemas.microsoft.com/office/drawing/2014/main" id="{99886ED4-658C-F940-A007-C9CB1FDE316B}"/>
              </a:ext>
            </a:extLst>
          </p:cNvPr>
          <p:cNvSpPr>
            <a:spLocks noGrp="1"/>
          </p:cNvSpPr>
          <p:nvPr>
            <p:ph idx="1"/>
          </p:nvPr>
        </p:nvSpPr>
        <p:spPr>
          <a:xfrm>
            <a:off x="838200" y="1690688"/>
            <a:ext cx="10515600" cy="4486275"/>
          </a:xfrm>
        </p:spPr>
        <p:txBody>
          <a:bodyPr/>
          <a:lstStyle/>
          <a:p>
            <a:pPr marL="0" marR="0">
              <a:lnSpc>
                <a:spcPct val="115000"/>
              </a:lnSpc>
              <a:spcBef>
                <a:spcPts val="0"/>
              </a:spcBef>
              <a:spcAft>
                <a:spcPts val="0"/>
              </a:spcAft>
            </a:pPr>
            <a:r>
              <a:rPr lang="en-US" sz="1800" i="1" kern="100">
                <a:effectLst/>
                <a:latin typeface="Aptos" panose="020B0004020202020204" pitchFamily="34" charset="0"/>
                <a:ea typeface="Aptos" panose="020B0004020202020204" pitchFamily="34" charset="0"/>
                <a:cs typeface="Arial" panose="020B0604020202020204" pitchFamily="34" charset="0"/>
              </a:rPr>
              <a:t>Route 628 Midtown Trolley (Layton):</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Arial" panose="020B0604020202020204" pitchFamily="34" charset="0"/>
              </a:rPr>
              <a:t>Will transition from Zero Fare to paid fare on April Change Day 2025. This service will align with other UTA services at $2.50 for a regular one-way trip. </a:t>
            </a:r>
          </a:p>
          <a:p>
            <a:endParaRPr lang="en-US"/>
          </a:p>
        </p:txBody>
      </p:sp>
      <p:sp>
        <p:nvSpPr>
          <p:cNvPr id="4" name="Slide Number Placeholder 3">
            <a:extLst>
              <a:ext uri="{FF2B5EF4-FFF2-40B4-BE49-F238E27FC236}">
                <a16:creationId xmlns:a16="http://schemas.microsoft.com/office/drawing/2014/main" id="{1A5270F6-AA91-5A65-8C25-69CD0FBAE081}"/>
              </a:ext>
            </a:extLst>
          </p:cNvPr>
          <p:cNvSpPr>
            <a:spLocks noGrp="1"/>
          </p:cNvSpPr>
          <p:nvPr>
            <p:ph type="sldNum" sz="quarter" idx="12"/>
          </p:nvPr>
        </p:nvSpPr>
        <p:spPr/>
        <p:txBody>
          <a:bodyPr/>
          <a:lstStyle/>
          <a:p>
            <a:fld id="{27F80E31-2CDF-4D43-A783-DABF46EACB8C}" type="slidenum">
              <a:rPr lang="en-US" smtClean="0"/>
              <a:pPr/>
              <a:t>65</a:t>
            </a:fld>
            <a:endParaRPr lang="en-US"/>
          </a:p>
        </p:txBody>
      </p:sp>
    </p:spTree>
    <p:extLst>
      <p:ext uri="{BB962C8B-B14F-4D97-AF65-F5344CB8AC3E}">
        <p14:creationId xmlns:p14="http://schemas.microsoft.com/office/powerpoint/2010/main" val="21990805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A288C-86F8-7F77-91DD-250CFDFCFEB6}"/>
              </a:ext>
            </a:extLst>
          </p:cNvPr>
          <p:cNvSpPr>
            <a:spLocks noGrp="1"/>
          </p:cNvSpPr>
          <p:nvPr>
            <p:ph type="title"/>
          </p:nvPr>
        </p:nvSpPr>
        <p:spPr>
          <a:xfrm>
            <a:off x="839788" y="1974889"/>
            <a:ext cx="9748964" cy="2514600"/>
          </a:xfrm>
        </p:spPr>
        <p:txBody>
          <a:bodyPr/>
          <a:lstStyle/>
          <a:p>
            <a:r>
              <a:rPr lang="en-US"/>
              <a:t>2025-2026 </a:t>
            </a:r>
            <a:br>
              <a:rPr lang="en-US"/>
            </a:br>
            <a:r>
              <a:rPr lang="en-US"/>
              <a:t>Additional Fares Changes</a:t>
            </a:r>
          </a:p>
        </p:txBody>
      </p:sp>
      <p:sp>
        <p:nvSpPr>
          <p:cNvPr id="4" name="Slide Number Placeholder 3">
            <a:extLst>
              <a:ext uri="{FF2B5EF4-FFF2-40B4-BE49-F238E27FC236}">
                <a16:creationId xmlns:a16="http://schemas.microsoft.com/office/drawing/2014/main" id="{DFEBDAAF-8331-8397-C1E6-7D6FB6458E92}"/>
              </a:ext>
            </a:extLst>
          </p:cNvPr>
          <p:cNvSpPr>
            <a:spLocks noGrp="1"/>
          </p:cNvSpPr>
          <p:nvPr>
            <p:ph type="sldNum" sz="quarter" idx="12"/>
          </p:nvPr>
        </p:nvSpPr>
        <p:spPr/>
        <p:txBody>
          <a:bodyPr/>
          <a:lstStyle/>
          <a:p>
            <a:fld id="{27F80E31-2CDF-4D43-A783-DABF46EACB8C}" type="slidenum">
              <a:rPr lang="en-US" smtClean="0"/>
              <a:pPr/>
              <a:t>66</a:t>
            </a:fld>
            <a:endParaRPr lang="en-US"/>
          </a:p>
        </p:txBody>
      </p:sp>
      <p:sp>
        <p:nvSpPr>
          <p:cNvPr id="6" name="Text Placeholder 5">
            <a:extLst>
              <a:ext uri="{FF2B5EF4-FFF2-40B4-BE49-F238E27FC236}">
                <a16:creationId xmlns:a16="http://schemas.microsoft.com/office/drawing/2014/main" id="{6FB85575-69D6-3915-0165-E0C4BDCF3454}"/>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6676130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2636-13F1-DD88-6535-4526F305B461}"/>
              </a:ext>
            </a:extLst>
          </p:cNvPr>
          <p:cNvSpPr>
            <a:spLocks noGrp="1"/>
          </p:cNvSpPr>
          <p:nvPr>
            <p:ph type="title"/>
          </p:nvPr>
        </p:nvSpPr>
        <p:spPr/>
        <p:txBody>
          <a:bodyPr/>
          <a:lstStyle/>
          <a:p>
            <a:r>
              <a:rPr lang="en-US"/>
              <a:t>Proposed Changes</a:t>
            </a:r>
          </a:p>
        </p:txBody>
      </p:sp>
      <p:sp>
        <p:nvSpPr>
          <p:cNvPr id="3" name="Content Placeholder 2">
            <a:extLst>
              <a:ext uri="{FF2B5EF4-FFF2-40B4-BE49-F238E27FC236}">
                <a16:creationId xmlns:a16="http://schemas.microsoft.com/office/drawing/2014/main" id="{571E5DDA-D6E1-6DD9-CA93-A3AC887A6EE8}"/>
              </a:ext>
            </a:extLst>
          </p:cNvPr>
          <p:cNvSpPr>
            <a:spLocks noGrp="1"/>
          </p:cNvSpPr>
          <p:nvPr>
            <p:ph idx="1"/>
          </p:nvPr>
        </p:nvSpPr>
        <p:spPr>
          <a:xfrm>
            <a:off x="1344169" y="1600724"/>
            <a:ext cx="8375903" cy="3867576"/>
          </a:xfrm>
        </p:spPr>
        <p:txBody>
          <a:bodyPr>
            <a:normAutofit fontScale="92500" lnSpcReduction="10000"/>
          </a:bodyPr>
          <a:lstStyle/>
          <a:p>
            <a:pPr algn="l" rtl="0" fontAlgn="base"/>
            <a:r>
              <a:rPr lang="en-US"/>
              <a:t>UTA is starting the final phases of implementation for the new fare collection system. To support the roll out of this project and achieve UTA’s vision of an integrated fare collection system, fare changes are being proposed. </a:t>
            </a:r>
          </a:p>
          <a:p>
            <a:pPr algn="l" rtl="0" fontAlgn="base"/>
            <a:r>
              <a:rPr lang="en-US"/>
              <a:t>Exact timelines are to be determined.  </a:t>
            </a:r>
          </a:p>
          <a:p>
            <a:pPr algn="l" rtl="0" fontAlgn="base"/>
            <a:r>
              <a:rPr lang="en-US"/>
              <a:t>Ticket options will be phased out and replaced by pre-paid, reloadable accounts. </a:t>
            </a:r>
          </a:p>
          <a:p>
            <a:pPr algn="l" rtl="0" fontAlgn="base"/>
            <a:r>
              <a:rPr lang="en-US"/>
              <a:t>Proposed changes will impact paper tickets, monthly passes, and tickets sold on the mobile app.</a:t>
            </a:r>
          </a:p>
          <a:p>
            <a:pPr algn="l" rtl="0" fontAlgn="base"/>
            <a:r>
              <a:rPr lang="en-US"/>
              <a:t>Other proposed fare changes will also be included as part of this change day.</a:t>
            </a:r>
          </a:p>
        </p:txBody>
      </p:sp>
    </p:spTree>
    <p:extLst>
      <p:ext uri="{BB962C8B-B14F-4D97-AF65-F5344CB8AC3E}">
        <p14:creationId xmlns:p14="http://schemas.microsoft.com/office/powerpoint/2010/main" val="30462032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2636-13F1-DD88-6535-4526F305B461}"/>
              </a:ext>
            </a:extLst>
          </p:cNvPr>
          <p:cNvSpPr>
            <a:spLocks noGrp="1"/>
          </p:cNvSpPr>
          <p:nvPr>
            <p:ph type="title"/>
          </p:nvPr>
        </p:nvSpPr>
        <p:spPr/>
        <p:txBody>
          <a:bodyPr/>
          <a:lstStyle/>
          <a:p>
            <a:r>
              <a:rPr lang="en-US"/>
              <a:t>Paper Tickets – Proposed Changes</a:t>
            </a:r>
          </a:p>
        </p:txBody>
      </p:sp>
      <p:sp>
        <p:nvSpPr>
          <p:cNvPr id="3" name="Content Placeholder 2">
            <a:extLst>
              <a:ext uri="{FF2B5EF4-FFF2-40B4-BE49-F238E27FC236}">
                <a16:creationId xmlns:a16="http://schemas.microsoft.com/office/drawing/2014/main" id="{571E5DDA-D6E1-6DD9-CA93-A3AC887A6EE8}"/>
              </a:ext>
            </a:extLst>
          </p:cNvPr>
          <p:cNvSpPr>
            <a:spLocks noGrp="1"/>
          </p:cNvSpPr>
          <p:nvPr>
            <p:ph idx="1"/>
          </p:nvPr>
        </p:nvSpPr>
        <p:spPr>
          <a:xfrm>
            <a:off x="1097212" y="1690688"/>
            <a:ext cx="10707692" cy="4527232"/>
          </a:xfrm>
        </p:spPr>
        <p:txBody>
          <a:bodyPr>
            <a:normAutofit/>
          </a:bodyPr>
          <a:lstStyle/>
          <a:p>
            <a:pPr algn="l" rtl="0" fontAlgn="base">
              <a:spcBef>
                <a:spcPts val="600"/>
              </a:spcBef>
            </a:pPr>
            <a:r>
              <a:rPr lang="en-US" sz="1800"/>
              <a:t>Fares purchased at the ticket vending machines (TVMs) are being simplified. Currently, TVMs vend paper tickets with more than 13 ticket options available to purchase. </a:t>
            </a:r>
          </a:p>
          <a:p>
            <a:pPr algn="l" rtl="0" fontAlgn="base">
              <a:spcBef>
                <a:spcPts val="600"/>
              </a:spcBef>
            </a:pPr>
            <a:r>
              <a:rPr lang="en-US" sz="1800"/>
              <a:t>The newly installed TVMs are being programmed with new functionality and improved screen flow. They will vend FAREPAY cards.   </a:t>
            </a:r>
          </a:p>
          <a:p>
            <a:pPr algn="l" rtl="0" fontAlgn="base">
              <a:spcBef>
                <a:spcPts val="600"/>
              </a:spcBef>
            </a:pPr>
            <a:r>
              <a:rPr lang="en-US" sz="1800"/>
              <a:t>Customers will be able to purchase FAREPAY cards, load funds to their account using cash or credit payment, and check card balances at all TVMs.</a:t>
            </a:r>
          </a:p>
          <a:p>
            <a:pPr algn="l" rtl="0" fontAlgn="base">
              <a:spcBef>
                <a:spcPts val="600"/>
              </a:spcBef>
            </a:pPr>
            <a:r>
              <a:rPr lang="en-US" sz="1800" b="1"/>
              <a:t>The following full and reduced fare tickets to be replaced include: </a:t>
            </a:r>
          </a:p>
          <a:p>
            <a:pPr marL="742950" lvl="1" indent="-285750" fontAlgn="base">
              <a:spcBef>
                <a:spcPts val="600"/>
              </a:spcBef>
              <a:buFont typeface="Arial" panose="020B0604020202020204" pitchFamily="34" charset="0"/>
              <a:buChar char="•"/>
            </a:pPr>
            <a:r>
              <a:rPr lang="en-US" sz="1600" b="1"/>
              <a:t>One-way</a:t>
            </a:r>
          </a:p>
          <a:p>
            <a:pPr marL="742950" lvl="1" indent="-285750" fontAlgn="base">
              <a:spcBef>
                <a:spcPts val="600"/>
              </a:spcBef>
              <a:buFont typeface="Arial" panose="020B0604020202020204" pitchFamily="34" charset="0"/>
              <a:buChar char="•"/>
            </a:pPr>
            <a:r>
              <a:rPr lang="en-US" sz="1600" b="1"/>
              <a:t>Round Trip</a:t>
            </a:r>
          </a:p>
          <a:p>
            <a:pPr marL="742950" lvl="1" indent="-285750" fontAlgn="base">
              <a:spcBef>
                <a:spcPts val="600"/>
              </a:spcBef>
              <a:buFont typeface="Arial" panose="020B0604020202020204" pitchFamily="34" charset="0"/>
              <a:buChar char="•"/>
            </a:pPr>
            <a:r>
              <a:rPr lang="en-US" sz="1600" b="1"/>
              <a:t>Upgrade Ticket</a:t>
            </a:r>
          </a:p>
          <a:p>
            <a:pPr marL="742950" lvl="1" indent="-285750" fontAlgn="base">
              <a:spcBef>
                <a:spcPts val="600"/>
              </a:spcBef>
              <a:buFont typeface="Arial" panose="020B0604020202020204" pitchFamily="34" charset="0"/>
              <a:buChar char="•"/>
            </a:pPr>
            <a:r>
              <a:rPr lang="en-US" sz="1600" b="1"/>
              <a:t>Group Pass</a:t>
            </a:r>
          </a:p>
          <a:p>
            <a:pPr marL="742950" lvl="1" indent="-285750" fontAlgn="base">
              <a:spcBef>
                <a:spcPts val="600"/>
              </a:spcBef>
              <a:buFont typeface="Arial" panose="020B0604020202020204" pitchFamily="34" charset="0"/>
              <a:buChar char="•"/>
            </a:pPr>
            <a:r>
              <a:rPr lang="en-US" sz="1600" b="1"/>
              <a:t>Day Pass</a:t>
            </a:r>
          </a:p>
        </p:txBody>
      </p:sp>
      <p:pic>
        <p:nvPicPr>
          <p:cNvPr id="5" name="Picture 4">
            <a:extLst>
              <a:ext uri="{FF2B5EF4-FFF2-40B4-BE49-F238E27FC236}">
                <a16:creationId xmlns:a16="http://schemas.microsoft.com/office/drawing/2014/main" id="{64528D58-B7B9-36F2-7A78-B9453E79792B}"/>
              </a:ext>
            </a:extLst>
          </p:cNvPr>
          <p:cNvPicPr>
            <a:picLocks noChangeAspect="1"/>
          </p:cNvPicPr>
          <p:nvPr/>
        </p:nvPicPr>
        <p:blipFill>
          <a:blip r:embed="rId3"/>
          <a:stretch>
            <a:fillRect/>
          </a:stretch>
        </p:blipFill>
        <p:spPr>
          <a:xfrm>
            <a:off x="7473820" y="3819273"/>
            <a:ext cx="2641073" cy="1689839"/>
          </a:xfrm>
          <a:prstGeom prst="rect">
            <a:avLst/>
          </a:prstGeom>
        </p:spPr>
      </p:pic>
    </p:spTree>
    <p:extLst>
      <p:ext uri="{BB962C8B-B14F-4D97-AF65-F5344CB8AC3E}">
        <p14:creationId xmlns:p14="http://schemas.microsoft.com/office/powerpoint/2010/main" val="29547616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2636-13F1-DD88-6535-4526F305B461}"/>
              </a:ext>
            </a:extLst>
          </p:cNvPr>
          <p:cNvSpPr>
            <a:spLocks noGrp="1"/>
          </p:cNvSpPr>
          <p:nvPr>
            <p:ph type="title"/>
          </p:nvPr>
        </p:nvSpPr>
        <p:spPr/>
        <p:txBody>
          <a:bodyPr/>
          <a:lstStyle/>
          <a:p>
            <a:r>
              <a:rPr lang="en-US"/>
              <a:t>Monthly Passes – Proposed Changes</a:t>
            </a:r>
          </a:p>
        </p:txBody>
      </p:sp>
      <p:sp>
        <p:nvSpPr>
          <p:cNvPr id="3" name="Content Placeholder 2">
            <a:extLst>
              <a:ext uri="{FF2B5EF4-FFF2-40B4-BE49-F238E27FC236}">
                <a16:creationId xmlns:a16="http://schemas.microsoft.com/office/drawing/2014/main" id="{571E5DDA-D6E1-6DD9-CA93-A3AC887A6EE8}"/>
              </a:ext>
            </a:extLst>
          </p:cNvPr>
          <p:cNvSpPr>
            <a:spLocks noGrp="1"/>
          </p:cNvSpPr>
          <p:nvPr>
            <p:ph idx="1"/>
          </p:nvPr>
        </p:nvSpPr>
        <p:spPr>
          <a:xfrm>
            <a:off x="1097212" y="1690688"/>
            <a:ext cx="7149415" cy="4124896"/>
          </a:xfrm>
        </p:spPr>
        <p:txBody>
          <a:bodyPr>
            <a:normAutofit fontScale="92500" lnSpcReduction="10000"/>
          </a:bodyPr>
          <a:lstStyle/>
          <a:p>
            <a:pPr algn="l" rtl="0" fontAlgn="base">
              <a:spcBef>
                <a:spcPts val="600"/>
              </a:spcBef>
            </a:pPr>
            <a:r>
              <a:rPr lang="en-US"/>
              <a:t>Paper passes have slowly been phased out over the years because of low sales.</a:t>
            </a:r>
          </a:p>
          <a:p>
            <a:pPr lvl="1" fontAlgn="base">
              <a:spcBef>
                <a:spcPts val="600"/>
              </a:spcBef>
            </a:pPr>
            <a:r>
              <a:rPr lang="en-US"/>
              <a:t>Low sales are the result of an increased adoption of UTA’s current electronic fare payment options. </a:t>
            </a:r>
          </a:p>
          <a:p>
            <a:pPr algn="l" rtl="0" fontAlgn="base">
              <a:spcBef>
                <a:spcPts val="600"/>
              </a:spcBef>
            </a:pPr>
            <a:r>
              <a:rPr lang="en-US"/>
              <a:t>There were over 16 paper pass options available to purchase and now there are four. </a:t>
            </a:r>
          </a:p>
          <a:p>
            <a:pPr algn="l" rtl="0" fontAlgn="base">
              <a:spcBef>
                <a:spcPts val="600"/>
              </a:spcBef>
            </a:pPr>
            <a:r>
              <a:rPr lang="en-US"/>
              <a:t>Currently, for customers using the FAREPAY card, best fare is automatically calculated using fare capping technology. Capping is done daily and weekly.</a:t>
            </a:r>
          </a:p>
          <a:p>
            <a:pPr lvl="1" fontAlgn="base">
              <a:spcBef>
                <a:spcPts val="600"/>
              </a:spcBef>
            </a:pPr>
            <a:r>
              <a:rPr lang="en-US"/>
              <a:t>Fare capping will be carried over as part of the new fare collection system.</a:t>
            </a:r>
          </a:p>
          <a:p>
            <a:pPr algn="l" rtl="0" fontAlgn="base">
              <a:spcBef>
                <a:spcPts val="600"/>
              </a:spcBef>
            </a:pPr>
            <a:r>
              <a:rPr lang="en-US" b="1"/>
              <a:t>The monthly passes proposed to be eliminated include: </a:t>
            </a:r>
          </a:p>
          <a:p>
            <a:pPr marL="742950" lvl="1" indent="-285750" fontAlgn="base">
              <a:lnSpc>
                <a:spcPct val="80000"/>
              </a:lnSpc>
              <a:spcBef>
                <a:spcPts val="600"/>
              </a:spcBef>
              <a:buFont typeface="Arial" panose="020B0604020202020204" pitchFamily="34" charset="0"/>
              <a:buChar char="•"/>
            </a:pPr>
            <a:r>
              <a:rPr lang="en-US" b="1">
                <a:latin typeface="Calibri" panose="020F0502020204030204" pitchFamily="34" charset="0"/>
              </a:rPr>
              <a:t>Reduced fare monthly stickers (RFS, XRFS)</a:t>
            </a:r>
          </a:p>
          <a:p>
            <a:pPr marL="742950" lvl="1" indent="-285750" fontAlgn="base">
              <a:lnSpc>
                <a:spcPct val="80000"/>
              </a:lnSpc>
              <a:spcBef>
                <a:spcPts val="600"/>
              </a:spcBef>
              <a:buFont typeface="Arial" panose="020B0604020202020204" pitchFamily="34" charset="0"/>
              <a:buChar char="•"/>
            </a:pPr>
            <a:r>
              <a:rPr lang="en-US" b="1">
                <a:latin typeface="Calibri" panose="020F0502020204030204" pitchFamily="34" charset="0"/>
              </a:rPr>
              <a:t>Reduced fare monthly pass (R, XR)</a:t>
            </a:r>
          </a:p>
          <a:p>
            <a:pPr marL="742950" lvl="1" indent="-285750" fontAlgn="base">
              <a:lnSpc>
                <a:spcPct val="80000"/>
              </a:lnSpc>
              <a:spcBef>
                <a:spcPts val="600"/>
              </a:spcBef>
              <a:buFont typeface="Arial" panose="020B0604020202020204" pitchFamily="34" charset="0"/>
              <a:buChar char="•"/>
            </a:pPr>
            <a:r>
              <a:rPr lang="en-US" b="1">
                <a:latin typeface="Calibri" panose="020F0502020204030204" pitchFamily="34" charset="0"/>
              </a:rPr>
              <a:t>Full fare monthly pass (A, X)</a:t>
            </a:r>
          </a:p>
        </p:txBody>
      </p:sp>
      <p:pic>
        <p:nvPicPr>
          <p:cNvPr id="5" name="Picture 4">
            <a:extLst>
              <a:ext uri="{FF2B5EF4-FFF2-40B4-BE49-F238E27FC236}">
                <a16:creationId xmlns:a16="http://schemas.microsoft.com/office/drawing/2014/main" id="{A932C9FA-B290-EAF5-A4AA-5B50AB97EEF9}"/>
              </a:ext>
            </a:extLst>
          </p:cNvPr>
          <p:cNvPicPr>
            <a:picLocks noChangeAspect="1"/>
          </p:cNvPicPr>
          <p:nvPr/>
        </p:nvPicPr>
        <p:blipFill>
          <a:blip r:embed="rId3"/>
          <a:stretch>
            <a:fillRect/>
          </a:stretch>
        </p:blipFill>
        <p:spPr>
          <a:xfrm>
            <a:off x="10019929" y="1199941"/>
            <a:ext cx="1764715" cy="2563401"/>
          </a:xfrm>
          <a:prstGeom prst="rect">
            <a:avLst/>
          </a:prstGeom>
        </p:spPr>
      </p:pic>
      <p:pic>
        <p:nvPicPr>
          <p:cNvPr id="7" name="Picture 6">
            <a:extLst>
              <a:ext uri="{FF2B5EF4-FFF2-40B4-BE49-F238E27FC236}">
                <a16:creationId xmlns:a16="http://schemas.microsoft.com/office/drawing/2014/main" id="{43557192-6C5C-4CD2-2B17-F85CC69EC540}"/>
              </a:ext>
            </a:extLst>
          </p:cNvPr>
          <p:cNvPicPr>
            <a:picLocks noChangeAspect="1"/>
          </p:cNvPicPr>
          <p:nvPr/>
        </p:nvPicPr>
        <p:blipFill>
          <a:blip r:embed="rId4"/>
          <a:stretch>
            <a:fillRect/>
          </a:stretch>
        </p:blipFill>
        <p:spPr>
          <a:xfrm>
            <a:off x="8282801" y="2464418"/>
            <a:ext cx="1860064" cy="2876210"/>
          </a:xfrm>
          <a:prstGeom prst="rect">
            <a:avLst/>
          </a:prstGeom>
        </p:spPr>
      </p:pic>
    </p:spTree>
    <p:extLst>
      <p:ext uri="{BB962C8B-B14F-4D97-AF65-F5344CB8AC3E}">
        <p14:creationId xmlns:p14="http://schemas.microsoft.com/office/powerpoint/2010/main" val="2134494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37DA54-3FE5-140D-E74D-63D0B0CE1FF1}"/>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rcRect t="44" b="44"/>
          <a:stretch/>
        </p:blipFill>
        <p:spPr>
          <a:xfrm>
            <a:off x="0" y="0"/>
            <a:ext cx="12202633" cy="6858000"/>
          </a:xfrm>
          <a:prstGeom prst="rect">
            <a:avLst/>
          </a:prstGeom>
        </p:spPr>
      </p:pic>
      <p:grpSp>
        <p:nvGrpSpPr>
          <p:cNvPr id="7" name="Group 6" hidden="1">
            <a:extLst>
              <a:ext uri="{FF2B5EF4-FFF2-40B4-BE49-F238E27FC236}">
                <a16:creationId xmlns:a16="http://schemas.microsoft.com/office/drawing/2014/main" id="{79C3DFB3-CEE7-3A99-E72B-88D526999103}"/>
              </a:ext>
            </a:extLst>
          </p:cNvPr>
          <p:cNvGrpSpPr>
            <a:grpSpLocks noGrp="1" noUngrp="1" noRot="1" noMove="1" noResize="1"/>
          </p:cNvGrpSpPr>
          <p:nvPr/>
        </p:nvGrpSpPr>
        <p:grpSpPr>
          <a:xfrm>
            <a:off x="4947684" y="0"/>
            <a:ext cx="4651034" cy="6858000"/>
            <a:chOff x="6096000" y="0"/>
            <a:chExt cx="4651034" cy="6858000"/>
          </a:xfrm>
          <a:solidFill>
            <a:schemeClr val="bg1"/>
          </a:solidFill>
        </p:grpSpPr>
        <p:sp>
          <p:nvSpPr>
            <p:cNvPr id="3" name="Rectangle 14">
              <a:extLst>
                <a:ext uri="{FF2B5EF4-FFF2-40B4-BE49-F238E27FC236}">
                  <a16:creationId xmlns:a16="http://schemas.microsoft.com/office/drawing/2014/main" id="{CDD4FB46-B6B0-76F2-D72D-D5F5AE82EEBA}"/>
                </a:ext>
              </a:extLst>
            </p:cNvPr>
            <p:cNvSpPr>
              <a:spLocks noGrp="1" noRot="1" noMove="1" noResize="1" noEditPoints="1" noAdjustHandles="1" noChangeArrowheads="1" noChangeShapeType="1"/>
            </p:cNvSpPr>
            <p:nvPr/>
          </p:nvSpPr>
          <p:spPr>
            <a:xfrm>
              <a:off x="6096000"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Rectangle 14">
              <a:extLst>
                <a:ext uri="{FF2B5EF4-FFF2-40B4-BE49-F238E27FC236}">
                  <a16:creationId xmlns:a16="http://schemas.microsoft.com/office/drawing/2014/main" id="{C881A2C6-CF11-52B1-EF34-A1CDC38C1666}"/>
                </a:ext>
              </a:extLst>
            </p:cNvPr>
            <p:cNvSpPr>
              <a:spLocks noGrp="1" noRot="1" noMove="1" noResize="1" noEditPoints="1" noAdjustHandles="1" noChangeArrowheads="1" noChangeShapeType="1"/>
            </p:cNvSpPr>
            <p:nvPr/>
          </p:nvSpPr>
          <p:spPr>
            <a:xfrm>
              <a:off x="7670671" y="0"/>
              <a:ext cx="3076363" cy="6858000"/>
            </a:xfrm>
            <a:custGeom>
              <a:avLst/>
              <a:gdLst>
                <a:gd name="connsiteX0" fmla="*/ 0 w 970209"/>
                <a:gd name="connsiteY0" fmla="*/ 0 h 6858000"/>
                <a:gd name="connsiteX1" fmla="*/ 970209 w 970209"/>
                <a:gd name="connsiteY1" fmla="*/ 0 h 6858000"/>
                <a:gd name="connsiteX2" fmla="*/ 970209 w 970209"/>
                <a:gd name="connsiteY2" fmla="*/ 6858000 h 6858000"/>
                <a:gd name="connsiteX3" fmla="*/ 0 w 970209"/>
                <a:gd name="connsiteY3" fmla="*/ 6858000 h 6858000"/>
                <a:gd name="connsiteX4" fmla="*/ 0 w 970209"/>
                <a:gd name="connsiteY4" fmla="*/ 0 h 6858000"/>
                <a:gd name="connsiteX0" fmla="*/ 2106154 w 3076363"/>
                <a:gd name="connsiteY0" fmla="*/ 0 h 6858000"/>
                <a:gd name="connsiteX1" fmla="*/ 3076363 w 3076363"/>
                <a:gd name="connsiteY1" fmla="*/ 0 h 6858000"/>
                <a:gd name="connsiteX2" fmla="*/ 3076363 w 3076363"/>
                <a:gd name="connsiteY2" fmla="*/ 6858000 h 6858000"/>
                <a:gd name="connsiteX3" fmla="*/ 0 w 3076363"/>
                <a:gd name="connsiteY3" fmla="*/ 6858000 h 6858000"/>
                <a:gd name="connsiteX4" fmla="*/ 2106154 w 3076363"/>
                <a:gd name="connsiteY4" fmla="*/ 0 h 6858000"/>
                <a:gd name="connsiteX0" fmla="*/ 2106154 w 3076363"/>
                <a:gd name="connsiteY0" fmla="*/ 0 h 6858000"/>
                <a:gd name="connsiteX1" fmla="*/ 3076363 w 3076363"/>
                <a:gd name="connsiteY1" fmla="*/ 0 h 6858000"/>
                <a:gd name="connsiteX2" fmla="*/ 1017880 w 3076363"/>
                <a:gd name="connsiteY2" fmla="*/ 6858000 h 6858000"/>
                <a:gd name="connsiteX3" fmla="*/ 0 w 3076363"/>
                <a:gd name="connsiteY3" fmla="*/ 6858000 h 6858000"/>
                <a:gd name="connsiteX4" fmla="*/ 2106154 w 30763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363" h="6858000">
                  <a:moveTo>
                    <a:pt x="2106154" y="0"/>
                  </a:moveTo>
                  <a:lnTo>
                    <a:pt x="3076363" y="0"/>
                  </a:lnTo>
                  <a:lnTo>
                    <a:pt x="1017880" y="6858000"/>
                  </a:lnTo>
                  <a:lnTo>
                    <a:pt x="0" y="6858000"/>
                  </a:lnTo>
                  <a:lnTo>
                    <a:pt x="210615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11" name="Picture 10" descr="A black and white rectangle&#10;&#10;Description automatically generated">
            <a:extLst>
              <a:ext uri="{FF2B5EF4-FFF2-40B4-BE49-F238E27FC236}">
                <a16:creationId xmlns:a16="http://schemas.microsoft.com/office/drawing/2014/main" id="{0ECBE64F-65EF-BD62-DF1D-84D1E5027D4E}"/>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
        <p:nvSpPr>
          <p:cNvPr id="5" name="Slide Number Placeholder 4">
            <a:extLst>
              <a:ext uri="{FF2B5EF4-FFF2-40B4-BE49-F238E27FC236}">
                <a16:creationId xmlns:a16="http://schemas.microsoft.com/office/drawing/2014/main" id="{753F9622-A8AA-A384-AD5E-E636000F4C12}"/>
              </a:ext>
            </a:extLst>
          </p:cNvPr>
          <p:cNvSpPr>
            <a:spLocks noGrp="1"/>
          </p:cNvSpPr>
          <p:nvPr>
            <p:ph type="sldNum" sz="quarter" idx="12"/>
          </p:nvPr>
        </p:nvSpPr>
        <p:spPr>
          <a:xfrm>
            <a:off x="8610600" y="6430781"/>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D233E8C-AF31-456D-A108-663B8DF80B30}" type="slidenum">
              <a:rPr kumimoji="0" lang="en-US" sz="1200" b="0" i="0" u="none" strike="noStrike" kern="1200" cap="none" spc="0" normalizeH="0" baseline="0" noProof="0" smtClean="0">
                <a:ln>
                  <a:noFill/>
                </a:ln>
                <a:solidFill>
                  <a:srgbClr val="0055A4"/>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55A4"/>
              </a:solidFill>
              <a:effectLst/>
              <a:uLnTx/>
              <a:uFillTx/>
              <a:latin typeface="Segoe UI"/>
              <a:ea typeface="+mn-ea"/>
              <a:cs typeface="+mn-cs"/>
            </a:endParaRPr>
          </a:p>
        </p:txBody>
      </p:sp>
      <p:sp>
        <p:nvSpPr>
          <p:cNvPr id="2" name="Title 1">
            <a:extLst>
              <a:ext uri="{FF2B5EF4-FFF2-40B4-BE49-F238E27FC236}">
                <a16:creationId xmlns:a16="http://schemas.microsoft.com/office/drawing/2014/main" id="{6314E088-F075-0B24-EC4E-0591240DA140}"/>
              </a:ext>
            </a:extLst>
          </p:cNvPr>
          <p:cNvSpPr>
            <a:spLocks noGrp="1"/>
          </p:cNvSpPr>
          <p:nvPr>
            <p:ph type="title"/>
          </p:nvPr>
        </p:nvSpPr>
        <p:spPr>
          <a:xfrm>
            <a:off x="838200" y="2385514"/>
            <a:ext cx="10515600" cy="1325563"/>
          </a:xfrm>
        </p:spPr>
        <p:txBody>
          <a:bodyPr>
            <a:noAutofit/>
          </a:bodyPr>
          <a:lstStyle/>
          <a:p>
            <a:pPr algn="ctr"/>
            <a:br>
              <a:rPr lang="en-US" sz="5400">
                <a:solidFill>
                  <a:schemeClr val="bg1"/>
                </a:solidFill>
                <a:latin typeface="Segoe UI Black"/>
                <a:ea typeface="Segoe UI Black"/>
              </a:rPr>
            </a:br>
            <a:r>
              <a:rPr lang="en-US" sz="5400">
                <a:solidFill>
                  <a:schemeClr val="bg1"/>
                </a:solidFill>
                <a:latin typeface="Segoe UI Black"/>
                <a:ea typeface="Segoe UI Black"/>
              </a:rPr>
              <a:t>Weber, Davis, Box Elder Counties</a:t>
            </a:r>
            <a:br>
              <a:rPr lang="en-US" sz="5400">
                <a:solidFill>
                  <a:schemeClr val="bg1"/>
                </a:solidFill>
                <a:latin typeface="Segoe UI Black"/>
                <a:ea typeface="Segoe UI Black"/>
              </a:rPr>
            </a:br>
            <a:r>
              <a:rPr lang="en-US" sz="3600" i="1">
                <a:latin typeface="Segoe UI" panose="020B0502040204020203" pitchFamily="34" charset="0"/>
                <a:ea typeface="Segoe UI Black"/>
                <a:cs typeface="Segoe UI" panose="020B0502040204020203" pitchFamily="34" charset="0"/>
              </a:rPr>
              <a:t>April</a:t>
            </a:r>
            <a:r>
              <a:rPr lang="en-US" sz="3600" i="1">
                <a:solidFill>
                  <a:schemeClr val="bg1"/>
                </a:solidFill>
                <a:latin typeface="Segoe UI Black"/>
                <a:ea typeface="Segoe UI Black"/>
              </a:rPr>
              <a:t> </a:t>
            </a:r>
            <a:r>
              <a:rPr lang="en-US" sz="3600" i="1">
                <a:solidFill>
                  <a:schemeClr val="bg1"/>
                </a:solidFill>
                <a:latin typeface="Segoe UI" panose="020B0502040204020203" pitchFamily="34" charset="0"/>
                <a:ea typeface="Segoe UI Black"/>
                <a:cs typeface="Segoe UI" panose="020B0502040204020203" pitchFamily="34" charset="0"/>
              </a:rPr>
              <a:t>2025</a:t>
            </a:r>
            <a:endParaRPr lang="en-US" sz="3600" i="1">
              <a:solidFill>
                <a:schemeClr val="bg1"/>
              </a:solidFill>
              <a:latin typeface="Segoe UI Black"/>
              <a:ea typeface="Segoe UI Black"/>
            </a:endParaRPr>
          </a:p>
        </p:txBody>
      </p:sp>
    </p:spTree>
    <p:extLst>
      <p:ext uri="{BB962C8B-B14F-4D97-AF65-F5344CB8AC3E}">
        <p14:creationId xmlns:p14="http://schemas.microsoft.com/office/powerpoint/2010/main" val="8075009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2636-13F1-DD88-6535-4526F305B461}"/>
              </a:ext>
            </a:extLst>
          </p:cNvPr>
          <p:cNvSpPr>
            <a:spLocks noGrp="1"/>
          </p:cNvSpPr>
          <p:nvPr>
            <p:ph type="title"/>
          </p:nvPr>
        </p:nvSpPr>
        <p:spPr/>
        <p:txBody>
          <a:bodyPr/>
          <a:lstStyle/>
          <a:p>
            <a:r>
              <a:rPr lang="en-US"/>
              <a:t>Mobile App – Proposed Changes</a:t>
            </a:r>
          </a:p>
        </p:txBody>
      </p:sp>
      <p:sp>
        <p:nvSpPr>
          <p:cNvPr id="3" name="Content Placeholder 2">
            <a:extLst>
              <a:ext uri="{FF2B5EF4-FFF2-40B4-BE49-F238E27FC236}">
                <a16:creationId xmlns:a16="http://schemas.microsoft.com/office/drawing/2014/main" id="{571E5DDA-D6E1-6DD9-CA93-A3AC887A6EE8}"/>
              </a:ext>
            </a:extLst>
          </p:cNvPr>
          <p:cNvSpPr>
            <a:spLocks noGrp="1"/>
          </p:cNvSpPr>
          <p:nvPr>
            <p:ph idx="1"/>
          </p:nvPr>
        </p:nvSpPr>
        <p:spPr>
          <a:xfrm>
            <a:off x="1097212" y="1376056"/>
            <a:ext cx="9049678" cy="4682680"/>
          </a:xfrm>
        </p:spPr>
        <p:txBody>
          <a:bodyPr vert="horz" lIns="91440" tIns="45720" rIns="91440" bIns="45720" rtlCol="0" anchor="t">
            <a:noAutofit/>
          </a:bodyPr>
          <a:lstStyle/>
          <a:p>
            <a:pPr fontAlgn="base">
              <a:spcBef>
                <a:spcPts val="600"/>
              </a:spcBef>
            </a:pPr>
            <a:r>
              <a:rPr lang="en-US" sz="1800"/>
              <a:t>Fares purchased through the mobile app are being simplified. Currently, customers can choose from more than 15 fare products. </a:t>
            </a:r>
          </a:p>
          <a:p>
            <a:pPr algn="l" rtl="0" fontAlgn="base">
              <a:spcBef>
                <a:spcPts val="600"/>
              </a:spcBef>
            </a:pPr>
            <a:r>
              <a:rPr lang="en-US" sz="1800"/>
              <a:t>UTA has not started the development of the new mobile app but proposes reducing the fare products and replacing them with pre-paid reloadable accounts. </a:t>
            </a:r>
          </a:p>
          <a:p>
            <a:pPr lvl="1" fontAlgn="base">
              <a:spcBef>
                <a:spcPts val="600"/>
              </a:spcBef>
            </a:pPr>
            <a:r>
              <a:rPr lang="en-US" sz="1600"/>
              <a:t>The best fare will automatically be calculated, and customers will not have to choose from multiple fare products. </a:t>
            </a:r>
          </a:p>
          <a:p>
            <a:pPr fontAlgn="base">
              <a:spcBef>
                <a:spcPts val="600"/>
              </a:spcBef>
            </a:pPr>
            <a:r>
              <a:rPr lang="en-US" sz="1800" b="1"/>
              <a:t>Fare products to be replaced include:  </a:t>
            </a:r>
          </a:p>
          <a:p>
            <a:pPr marL="742950" marR="0" lvl="1" indent="-285750" fontAlgn="base">
              <a:lnSpc>
                <a:spcPct val="100000"/>
              </a:lnSpc>
              <a:spcBef>
                <a:spcPts val="600"/>
              </a:spcBef>
              <a:spcAft>
                <a:spcPts val="0"/>
              </a:spcAft>
              <a:buFont typeface="Arial" panose="020B0604020202020204" pitchFamily="34" charset="0"/>
              <a:buChar char="•"/>
            </a:pPr>
            <a:r>
              <a:rPr lang="en-US" sz="1600" b="1"/>
              <a:t>Day Pass</a:t>
            </a:r>
          </a:p>
          <a:p>
            <a:pPr marL="742950" marR="0" lvl="1" indent="-285750" fontAlgn="base">
              <a:lnSpc>
                <a:spcPct val="100000"/>
              </a:lnSpc>
              <a:spcBef>
                <a:spcPts val="600"/>
              </a:spcBef>
              <a:spcAft>
                <a:spcPts val="0"/>
              </a:spcAft>
              <a:buFont typeface="Arial" panose="020B0604020202020204" pitchFamily="34" charset="0"/>
              <a:buChar char="•"/>
            </a:pPr>
            <a:r>
              <a:rPr lang="en-US" sz="1600" b="1"/>
              <a:t>One-way, One-way </a:t>
            </a:r>
            <a:r>
              <a:rPr lang="en-US" sz="1600" b="1" err="1"/>
              <a:t>FrontRunner</a:t>
            </a:r>
            <a:r>
              <a:rPr lang="en-US" sz="1600" b="1"/>
              <a:t> (full or reduced fare)</a:t>
            </a:r>
          </a:p>
          <a:p>
            <a:pPr marL="742950" marR="0" lvl="1" indent="-285750" fontAlgn="base">
              <a:lnSpc>
                <a:spcPct val="100000"/>
              </a:lnSpc>
              <a:spcBef>
                <a:spcPts val="600"/>
              </a:spcBef>
              <a:spcAft>
                <a:spcPts val="0"/>
              </a:spcAft>
              <a:buFont typeface="Arial" panose="020B0604020202020204" pitchFamily="34" charset="0"/>
              <a:buChar char="•"/>
            </a:pPr>
            <a:r>
              <a:rPr lang="en-US" sz="1600" b="1"/>
              <a:t>Monthly Regular/Premium (full or reduced fare)</a:t>
            </a:r>
          </a:p>
          <a:p>
            <a:pPr marL="742950" marR="0" lvl="1" indent="-285750" fontAlgn="base">
              <a:lnSpc>
                <a:spcPct val="100000"/>
              </a:lnSpc>
              <a:spcBef>
                <a:spcPts val="600"/>
              </a:spcBef>
              <a:spcAft>
                <a:spcPts val="0"/>
              </a:spcAft>
              <a:buFont typeface="Arial" panose="020B0604020202020204" pitchFamily="34" charset="0"/>
              <a:buChar char="•"/>
            </a:pPr>
            <a:r>
              <a:rPr lang="en-US" sz="1600" b="1"/>
              <a:t>One-way Ski Pass, Seasonal (full or reduced fare)</a:t>
            </a:r>
          </a:p>
          <a:p>
            <a:pPr marL="742950" marR="0" lvl="1" indent="-285750" fontAlgn="base">
              <a:lnSpc>
                <a:spcPct val="100000"/>
              </a:lnSpc>
              <a:spcBef>
                <a:spcPts val="600"/>
              </a:spcBef>
              <a:spcAft>
                <a:spcPts val="0"/>
              </a:spcAft>
              <a:buFont typeface="Arial" panose="020B0604020202020204" pitchFamily="34" charset="0"/>
              <a:buChar char="•"/>
            </a:pPr>
            <a:r>
              <a:rPr lang="en-US" sz="1600" b="1"/>
              <a:t>Group Pass (premium pass for 4 people) </a:t>
            </a:r>
          </a:p>
          <a:p>
            <a:pPr marL="742950" marR="0" lvl="1" indent="-285750" fontAlgn="base">
              <a:lnSpc>
                <a:spcPct val="100000"/>
              </a:lnSpc>
              <a:spcBef>
                <a:spcPts val="600"/>
              </a:spcBef>
              <a:spcAft>
                <a:spcPts val="0"/>
              </a:spcAft>
              <a:buFont typeface="Arial" panose="020B0604020202020204" pitchFamily="34" charset="0"/>
              <a:buChar char="•"/>
            </a:pPr>
            <a:r>
              <a:rPr lang="en-US" sz="1600" b="1"/>
              <a:t>Riders License, Seasonal (discounted youth pass)</a:t>
            </a:r>
          </a:p>
          <a:p>
            <a:pPr marL="742950" marR="0" lvl="1" indent="-285750" fontAlgn="base">
              <a:lnSpc>
                <a:spcPct val="100000"/>
              </a:lnSpc>
              <a:spcBef>
                <a:spcPts val="600"/>
              </a:spcBef>
              <a:spcAft>
                <a:spcPts val="0"/>
              </a:spcAft>
              <a:buFont typeface="Arial" panose="020B0604020202020204" pitchFamily="34" charset="0"/>
              <a:buChar char="•"/>
            </a:pPr>
            <a:r>
              <a:rPr lang="en-US" sz="1600" b="1"/>
              <a:t>One-way Paratransit (passengers must pre-qualify)</a:t>
            </a:r>
          </a:p>
          <a:p>
            <a:pPr marL="742950" marR="0" lvl="1" indent="-285750" fontAlgn="base">
              <a:lnSpc>
                <a:spcPct val="100000"/>
              </a:lnSpc>
              <a:spcBef>
                <a:spcPts val="600"/>
              </a:spcBef>
              <a:spcAft>
                <a:spcPts val="0"/>
              </a:spcAft>
              <a:buFont typeface="Arial" panose="020B0604020202020204" pitchFamily="34" charset="0"/>
              <a:buChar char="•"/>
            </a:pPr>
            <a:r>
              <a:rPr lang="en-US" sz="1600" b="1"/>
              <a:t>Flex Route Deviation (flex route only)</a:t>
            </a:r>
          </a:p>
          <a:p>
            <a:pPr marL="742950" marR="0" lvl="1" indent="-285750" fontAlgn="base">
              <a:lnSpc>
                <a:spcPct val="100000"/>
              </a:lnSpc>
              <a:spcBef>
                <a:spcPts val="600"/>
              </a:spcBef>
              <a:spcAft>
                <a:spcPts val="0"/>
              </a:spcAft>
              <a:buFont typeface="Arial" panose="020B0604020202020204" pitchFamily="34" charset="0"/>
              <a:buChar char="•"/>
            </a:pPr>
            <a:r>
              <a:rPr lang="en-US" sz="1600" b="1"/>
              <a:t>Special Event Pass</a:t>
            </a:r>
          </a:p>
        </p:txBody>
      </p:sp>
      <p:pic>
        <p:nvPicPr>
          <p:cNvPr id="5" name="Picture 4">
            <a:extLst>
              <a:ext uri="{FF2B5EF4-FFF2-40B4-BE49-F238E27FC236}">
                <a16:creationId xmlns:a16="http://schemas.microsoft.com/office/drawing/2014/main" id="{E9BE3EBB-AA30-9133-D3B1-E2B208281D65}"/>
              </a:ext>
            </a:extLst>
          </p:cNvPr>
          <p:cNvPicPr>
            <a:picLocks noChangeAspect="1"/>
          </p:cNvPicPr>
          <p:nvPr/>
        </p:nvPicPr>
        <p:blipFill>
          <a:blip r:embed="rId3"/>
          <a:stretch>
            <a:fillRect/>
          </a:stretch>
        </p:blipFill>
        <p:spPr>
          <a:xfrm>
            <a:off x="10146890" y="1690688"/>
            <a:ext cx="1805891" cy="3121388"/>
          </a:xfrm>
          <a:prstGeom prst="rect">
            <a:avLst/>
          </a:prstGeom>
        </p:spPr>
      </p:pic>
    </p:spTree>
    <p:extLst>
      <p:ext uri="{BB962C8B-B14F-4D97-AF65-F5344CB8AC3E}">
        <p14:creationId xmlns:p14="http://schemas.microsoft.com/office/powerpoint/2010/main" val="33005987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2636-13F1-DD88-6535-4526F305B461}"/>
              </a:ext>
            </a:extLst>
          </p:cNvPr>
          <p:cNvSpPr>
            <a:spLocks noGrp="1"/>
          </p:cNvSpPr>
          <p:nvPr>
            <p:ph type="title"/>
          </p:nvPr>
        </p:nvSpPr>
        <p:spPr/>
        <p:txBody>
          <a:bodyPr/>
          <a:lstStyle/>
          <a:p>
            <a:r>
              <a:rPr lang="en-US"/>
              <a:t>Paper Transfers – Proposed Changes</a:t>
            </a:r>
          </a:p>
        </p:txBody>
      </p:sp>
      <p:sp>
        <p:nvSpPr>
          <p:cNvPr id="3" name="Content Placeholder 2">
            <a:extLst>
              <a:ext uri="{FF2B5EF4-FFF2-40B4-BE49-F238E27FC236}">
                <a16:creationId xmlns:a16="http://schemas.microsoft.com/office/drawing/2014/main" id="{571E5DDA-D6E1-6DD9-CA93-A3AC887A6EE8}"/>
              </a:ext>
            </a:extLst>
          </p:cNvPr>
          <p:cNvSpPr>
            <a:spLocks noGrp="1"/>
          </p:cNvSpPr>
          <p:nvPr>
            <p:ph idx="1"/>
          </p:nvPr>
        </p:nvSpPr>
        <p:spPr>
          <a:xfrm>
            <a:off x="1097212" y="1690688"/>
            <a:ext cx="7644452" cy="4161472"/>
          </a:xfrm>
        </p:spPr>
        <p:txBody>
          <a:bodyPr>
            <a:noAutofit/>
          </a:bodyPr>
          <a:lstStyle/>
          <a:p>
            <a:pPr fontAlgn="base">
              <a:spcBef>
                <a:spcPts val="600"/>
              </a:spcBef>
            </a:pPr>
            <a:r>
              <a:rPr lang="en-US" b="1"/>
              <a:t>Customers paying cash at the farebox will no longer receive a paper transfer. </a:t>
            </a:r>
          </a:p>
          <a:p>
            <a:pPr lvl="1" fontAlgn="base">
              <a:spcBef>
                <a:spcPts val="600"/>
              </a:spcBef>
            </a:pPr>
            <a:r>
              <a:rPr lang="en-US"/>
              <a:t>Each leg of a multi-mode or multi-route trip would need to be paid separately ($2.50 each)</a:t>
            </a:r>
          </a:p>
          <a:p>
            <a:pPr fontAlgn="base">
              <a:spcBef>
                <a:spcPts val="600"/>
              </a:spcBef>
            </a:pPr>
            <a:r>
              <a:rPr lang="en-US"/>
              <a:t>Paper transfers, a form of fare media, are currently given by bus operators to customers upon request. </a:t>
            </a:r>
          </a:p>
          <a:p>
            <a:pPr lvl="1" fontAlgn="base">
              <a:spcBef>
                <a:spcPts val="600"/>
              </a:spcBef>
            </a:pPr>
            <a:r>
              <a:rPr lang="en-US"/>
              <a:t>The paper transfer gives customers purchasing a single trip additional time to travel on more than on mode of transit without incurring additional fare cost.</a:t>
            </a:r>
          </a:p>
          <a:p>
            <a:pPr lvl="1" fontAlgn="base">
              <a:spcBef>
                <a:spcPts val="600"/>
              </a:spcBef>
            </a:pPr>
            <a:r>
              <a:rPr lang="en-US"/>
              <a:t>Currently, transfer credits are automatically applied for fare payment made with electronic fare media.</a:t>
            </a:r>
          </a:p>
          <a:p>
            <a:pPr fontAlgn="base">
              <a:spcBef>
                <a:spcPts val="600"/>
              </a:spcBef>
            </a:pPr>
            <a:r>
              <a:rPr lang="en-US"/>
              <a:t>To receive a transfer credit, cash would need to be paid at TVMs, UTA customer service locations, or retailers by adding funds to a FAREPAY card. </a:t>
            </a:r>
            <a:endParaRPr lang="en-US">
              <a:latin typeface="Calibri" panose="020F0502020204030204" pitchFamily="34" charset="0"/>
            </a:endParaRPr>
          </a:p>
        </p:txBody>
      </p:sp>
      <p:pic>
        <p:nvPicPr>
          <p:cNvPr id="5" name="Picture 4" descr="A close up of a card&#10;&#10;Description automatically generated">
            <a:extLst>
              <a:ext uri="{FF2B5EF4-FFF2-40B4-BE49-F238E27FC236}">
                <a16:creationId xmlns:a16="http://schemas.microsoft.com/office/drawing/2014/main" id="{D196F36A-55A7-A862-4B44-DAAEA783D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0548" y="1690688"/>
            <a:ext cx="1754367" cy="2700199"/>
          </a:xfrm>
          <a:prstGeom prst="rect">
            <a:avLst/>
          </a:prstGeom>
        </p:spPr>
      </p:pic>
    </p:spTree>
    <p:extLst>
      <p:ext uri="{BB962C8B-B14F-4D97-AF65-F5344CB8AC3E}">
        <p14:creationId xmlns:p14="http://schemas.microsoft.com/office/powerpoint/2010/main" val="36311498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2636-13F1-DD88-6535-4526F305B461}"/>
              </a:ext>
            </a:extLst>
          </p:cNvPr>
          <p:cNvSpPr>
            <a:spLocks noGrp="1"/>
          </p:cNvSpPr>
          <p:nvPr>
            <p:ph type="title"/>
          </p:nvPr>
        </p:nvSpPr>
        <p:spPr/>
        <p:txBody>
          <a:bodyPr/>
          <a:lstStyle/>
          <a:p>
            <a:r>
              <a:rPr lang="en-US"/>
              <a:t>Reduced Fares – Proposed Changes</a:t>
            </a:r>
          </a:p>
        </p:txBody>
      </p:sp>
      <p:sp>
        <p:nvSpPr>
          <p:cNvPr id="3" name="Content Placeholder 2">
            <a:extLst>
              <a:ext uri="{FF2B5EF4-FFF2-40B4-BE49-F238E27FC236}">
                <a16:creationId xmlns:a16="http://schemas.microsoft.com/office/drawing/2014/main" id="{571E5DDA-D6E1-6DD9-CA93-A3AC887A6EE8}"/>
              </a:ext>
            </a:extLst>
          </p:cNvPr>
          <p:cNvSpPr>
            <a:spLocks noGrp="1"/>
          </p:cNvSpPr>
          <p:nvPr>
            <p:ph idx="1"/>
          </p:nvPr>
        </p:nvSpPr>
        <p:spPr>
          <a:xfrm>
            <a:off x="1097212" y="1690688"/>
            <a:ext cx="8897180" cy="4252912"/>
          </a:xfrm>
        </p:spPr>
        <p:txBody>
          <a:bodyPr vert="horz" lIns="91440" tIns="45720" rIns="91440" bIns="45720" rtlCol="0" anchor="t">
            <a:noAutofit/>
          </a:bodyPr>
          <a:lstStyle/>
          <a:p>
            <a:pPr fontAlgn="base">
              <a:spcBef>
                <a:spcPts val="600"/>
              </a:spcBef>
            </a:pPr>
            <a:r>
              <a:rPr lang="en-US" b="1"/>
              <a:t>Reduced fare discounts will be managed through UTA’s new account-based ticketing (ABT) </a:t>
            </a:r>
            <a:endParaRPr lang="en-US" b="1">
              <a:cs typeface="Segoe UI"/>
            </a:endParaRPr>
          </a:p>
          <a:p>
            <a:pPr lvl="1" fontAlgn="base">
              <a:spcBef>
                <a:spcPts val="600"/>
              </a:spcBef>
            </a:pPr>
            <a:r>
              <a:rPr lang="en-US"/>
              <a:t>The ABT will bring all UTA’s current systems under one umbrella, including the reduced fare application portal.</a:t>
            </a:r>
          </a:p>
          <a:p>
            <a:pPr fontAlgn="base">
              <a:spcBef>
                <a:spcPts val="600"/>
              </a:spcBef>
            </a:pPr>
            <a:r>
              <a:rPr lang="en-US" b="1"/>
              <a:t>Cash payments made through the farebox will not be eligible for a discount. </a:t>
            </a:r>
          </a:p>
          <a:p>
            <a:pPr lvl="1" fontAlgn="base">
              <a:spcBef>
                <a:spcPts val="600"/>
              </a:spcBef>
            </a:pPr>
            <a:r>
              <a:rPr lang="en-US"/>
              <a:t>Reduced fare discounts will only be available for customers using electronic fare media </a:t>
            </a:r>
          </a:p>
          <a:p>
            <a:pPr lvl="1" fontAlgn="base">
              <a:spcBef>
                <a:spcPts val="600"/>
              </a:spcBef>
            </a:pPr>
            <a:r>
              <a:rPr lang="en-US"/>
              <a:t>Customers paying with cash can add funds to an electronic card at TVMs, UTA customer service locations, and retailers. </a:t>
            </a:r>
          </a:p>
          <a:p>
            <a:pPr fontAlgn="base">
              <a:spcBef>
                <a:spcPts val="600"/>
              </a:spcBef>
            </a:pPr>
            <a:r>
              <a:rPr lang="en-US" b="1"/>
              <a:t>Reduced fare plastic ID cards will be phased out </a:t>
            </a:r>
            <a:r>
              <a:rPr lang="en-US"/>
              <a:t>because they cannot be read or validated by the electronic card readers. Since this card is not compatible with the system, it will be retired.</a:t>
            </a:r>
          </a:p>
        </p:txBody>
      </p:sp>
    </p:spTree>
    <p:extLst>
      <p:ext uri="{BB962C8B-B14F-4D97-AF65-F5344CB8AC3E}">
        <p14:creationId xmlns:p14="http://schemas.microsoft.com/office/powerpoint/2010/main" val="17264957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F7405C-CF43-D2F8-3C74-3E57DE2753F6}"/>
              </a:ext>
            </a:extLst>
          </p:cNvPr>
          <p:cNvPicPr>
            <a:picLocks noChangeAspect="1"/>
          </p:cNvPicPr>
          <p:nvPr/>
        </p:nvPicPr>
        <p:blipFill>
          <a:blip r:embed="rId3">
            <a:duotone>
              <a:schemeClr val="accent1">
                <a:shade val="45000"/>
                <a:satMod val="135000"/>
              </a:schemeClr>
              <a:prstClr val="white"/>
            </a:duotone>
          </a:blip>
          <a:stretch>
            <a:fillRect/>
          </a:stretch>
        </p:blipFill>
        <p:spPr>
          <a:xfrm>
            <a:off x="5947600" y="2767229"/>
            <a:ext cx="4407790" cy="4090771"/>
          </a:xfrm>
          <a:prstGeom prst="rect">
            <a:avLst/>
          </a:prstGeom>
        </p:spPr>
      </p:pic>
      <p:pic>
        <p:nvPicPr>
          <p:cNvPr id="10" name="Picture 9">
            <a:extLst>
              <a:ext uri="{FF2B5EF4-FFF2-40B4-BE49-F238E27FC236}">
                <a16:creationId xmlns:a16="http://schemas.microsoft.com/office/drawing/2014/main" id="{365F4F8B-362C-6599-AA18-A8524ABAE77B}"/>
              </a:ext>
            </a:extLst>
          </p:cNvPr>
          <p:cNvPicPr>
            <a:picLocks noChangeAspect="1"/>
          </p:cNvPicPr>
          <p:nvPr/>
        </p:nvPicPr>
        <p:blipFill>
          <a:blip r:embed="rId3">
            <a:duotone>
              <a:schemeClr val="accent1">
                <a:shade val="45000"/>
                <a:satMod val="135000"/>
              </a:schemeClr>
              <a:prstClr val="white"/>
            </a:duotone>
          </a:blip>
          <a:srcRect l="59992"/>
          <a:stretch/>
        </p:blipFill>
        <p:spPr>
          <a:xfrm>
            <a:off x="2655650" y="2446269"/>
            <a:ext cx="1763483" cy="4090771"/>
          </a:xfrm>
          <a:prstGeom prst="rect">
            <a:avLst/>
          </a:prstGeom>
        </p:spPr>
      </p:pic>
      <p:pic>
        <p:nvPicPr>
          <p:cNvPr id="8" name="Picture Placeholder 13" descr="Back of people's heads and raised hands at corporate presentation with speaker and whiteboard out of focus in background">
            <a:extLst>
              <a:ext uri="{FF2B5EF4-FFF2-40B4-BE49-F238E27FC236}">
                <a16:creationId xmlns:a16="http://schemas.microsoft.com/office/drawing/2014/main" id="{BE763C27-4C76-052A-715B-9F39B5E50563}"/>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t="28863" b="6099"/>
          <a:stretch/>
        </p:blipFill>
        <p:spPr>
          <a:xfrm>
            <a:off x="-1" y="0"/>
            <a:ext cx="12191999" cy="6858000"/>
          </a:xfrm>
          <a:prstGeom prst="rect">
            <a:avLst/>
          </a:prstGeom>
        </p:spPr>
      </p:pic>
      <p:sp>
        <p:nvSpPr>
          <p:cNvPr id="2" name="Title 1"/>
          <p:cNvSpPr>
            <a:spLocks noGrp="1"/>
          </p:cNvSpPr>
          <p:nvPr>
            <p:ph type="title"/>
          </p:nvPr>
        </p:nvSpPr>
        <p:spPr>
          <a:xfrm>
            <a:off x="838200" y="365125"/>
            <a:ext cx="10515600" cy="4088888"/>
          </a:xfrm>
        </p:spPr>
        <p:txBody>
          <a:bodyPr>
            <a:normAutofit/>
          </a:bodyPr>
          <a:lstStyle/>
          <a:p>
            <a:pPr algn="ctr"/>
            <a:r>
              <a:rPr lang="en-US" sz="4400"/>
              <a:t>Questions &amp; Comments</a:t>
            </a:r>
            <a:br>
              <a:rPr lang="en-US" sz="4400"/>
            </a:br>
            <a:br>
              <a:rPr lang="en-US" sz="4400"/>
            </a:br>
            <a:br>
              <a:rPr lang="en-US" sz="2400" i="1"/>
            </a:br>
            <a:r>
              <a:rPr lang="en-US" sz="2400" i="1"/>
              <a:t>comments will be given 3 minutes</a:t>
            </a:r>
            <a:br>
              <a:rPr lang="en-US" sz="4400"/>
            </a:br>
            <a:endParaRPr lang="en-US" sz="4400"/>
          </a:p>
        </p:txBody>
      </p:sp>
      <p:sp>
        <p:nvSpPr>
          <p:cNvPr id="6" name="Slide Number Placeholder 5">
            <a:extLst>
              <a:ext uri="{FF2B5EF4-FFF2-40B4-BE49-F238E27FC236}">
                <a16:creationId xmlns:a16="http://schemas.microsoft.com/office/drawing/2014/main" id="{44C40DBE-436C-C893-B0A4-664BF19785BD}"/>
              </a:ext>
            </a:extLst>
          </p:cNvPr>
          <p:cNvSpPr>
            <a:spLocks noGrp="1"/>
          </p:cNvSpPr>
          <p:nvPr>
            <p:ph type="sldNum" sz="quarter" idx="12"/>
          </p:nvPr>
        </p:nvSpPr>
        <p:spPr/>
        <p:txBody>
          <a:bodyPr/>
          <a:lstStyle/>
          <a:p>
            <a:fld id="{0D233E8C-AF31-456D-A108-663B8DF80B30}" type="slidenum">
              <a:rPr lang="en-US" smtClean="0"/>
              <a:pPr/>
              <a:t>73</a:t>
            </a:fld>
            <a:endParaRPr lang="en-US"/>
          </a:p>
        </p:txBody>
      </p:sp>
      <p:pic>
        <p:nvPicPr>
          <p:cNvPr id="9" name="Picture 8" descr="A black and white rectangle&#10;&#10;Description automatically generated">
            <a:extLst>
              <a:ext uri="{FF2B5EF4-FFF2-40B4-BE49-F238E27FC236}">
                <a16:creationId xmlns:a16="http://schemas.microsoft.com/office/drawing/2014/main" id="{BF536389-87A4-36DD-E66A-639E35E75AF1}"/>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0" y="4846352"/>
            <a:ext cx="12192000" cy="2011648"/>
          </a:xfrm>
          <a:prstGeom prst="rect">
            <a:avLst/>
          </a:prstGeom>
          <a:effectLst>
            <a:outerShdw blurRad="50800" dist="38100" dir="13500000" algn="br" rotWithShape="0">
              <a:prstClr val="black">
                <a:alpha val="10000"/>
              </a:prstClr>
            </a:outerShdw>
          </a:effectLst>
        </p:spPr>
      </p:pic>
    </p:spTree>
    <p:extLst>
      <p:ext uri="{BB962C8B-B14F-4D97-AF65-F5344CB8AC3E}">
        <p14:creationId xmlns:p14="http://schemas.microsoft.com/office/powerpoint/2010/main" val="38583413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a:t>Public Comment Opportunities</a:t>
            </a:r>
          </a:p>
        </p:txBody>
      </p:sp>
      <p:sp>
        <p:nvSpPr>
          <p:cNvPr id="6" name="Slide Number Placeholder 5">
            <a:extLst>
              <a:ext uri="{FF2B5EF4-FFF2-40B4-BE49-F238E27FC236}">
                <a16:creationId xmlns:a16="http://schemas.microsoft.com/office/drawing/2014/main" id="{2F365482-9223-B642-AD35-E2BDB489DA2F}"/>
              </a:ext>
            </a:extLst>
          </p:cNvPr>
          <p:cNvSpPr>
            <a:spLocks noGrp="1"/>
          </p:cNvSpPr>
          <p:nvPr>
            <p:ph type="sldNum" sz="quarter" idx="12"/>
          </p:nvPr>
        </p:nvSpPr>
        <p:spPr/>
        <p:txBody>
          <a:bodyPr/>
          <a:lstStyle/>
          <a:p>
            <a:fld id="{0D233E8C-AF31-456D-A108-663B8DF80B30}" type="slidenum">
              <a:rPr lang="en-US" smtClean="0"/>
              <a:t>74</a:t>
            </a:fld>
            <a:endParaRPr lang="en-US"/>
          </a:p>
        </p:txBody>
      </p:sp>
      <p:sp>
        <p:nvSpPr>
          <p:cNvPr id="10" name="Freeform: Shape 9">
            <a:extLst>
              <a:ext uri="{FF2B5EF4-FFF2-40B4-BE49-F238E27FC236}">
                <a16:creationId xmlns:a16="http://schemas.microsoft.com/office/drawing/2014/main" id="{2D876954-D1C6-452B-F62A-8657CCAA891B}"/>
              </a:ext>
            </a:extLst>
          </p:cNvPr>
          <p:cNvSpPr/>
          <p:nvPr/>
        </p:nvSpPr>
        <p:spPr>
          <a:xfrm>
            <a:off x="905412" y="1690688"/>
            <a:ext cx="3283803" cy="2241232"/>
          </a:xfrm>
          <a:custGeom>
            <a:avLst/>
            <a:gdLst>
              <a:gd name="connsiteX0" fmla="*/ 0 w 3283803"/>
              <a:gd name="connsiteY0" fmla="*/ 0 h 3209902"/>
              <a:gd name="connsiteX1" fmla="*/ 3283803 w 3283803"/>
              <a:gd name="connsiteY1" fmla="*/ 0 h 3209902"/>
              <a:gd name="connsiteX2" fmla="*/ 3283803 w 3283803"/>
              <a:gd name="connsiteY2" fmla="*/ 3209902 h 3209902"/>
              <a:gd name="connsiteX3" fmla="*/ 0 w 3283803"/>
              <a:gd name="connsiteY3" fmla="*/ 3209902 h 3209902"/>
              <a:gd name="connsiteX4" fmla="*/ 0 w 3283803"/>
              <a:gd name="connsiteY4" fmla="*/ 0 h 3209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803" h="3209902">
                <a:moveTo>
                  <a:pt x="0" y="0"/>
                </a:moveTo>
                <a:lnTo>
                  <a:pt x="3283803" y="0"/>
                </a:lnTo>
                <a:lnTo>
                  <a:pt x="3283803" y="3209902"/>
                </a:lnTo>
                <a:lnTo>
                  <a:pt x="0" y="3209902"/>
                </a:lnTo>
                <a:lnTo>
                  <a:pt x="0" y="0"/>
                </a:lnTo>
                <a:close/>
              </a:path>
            </a:pathLst>
          </a:custGeom>
          <a:solidFill>
            <a:srgbClr val="56BEEC"/>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24367" tIns="1283960" rIns="324367" bIns="330201" numCol="1" spcCol="1270" anchor="t" anchorCtr="0">
            <a:noAutofit/>
          </a:bodyPr>
          <a:lstStyle/>
          <a:p>
            <a:pPr marL="0" lvl="0" indent="0" algn="ctr" defTabSz="800100">
              <a:lnSpc>
                <a:spcPct val="90000"/>
              </a:lnSpc>
              <a:spcBef>
                <a:spcPct val="0"/>
              </a:spcBef>
              <a:spcAft>
                <a:spcPct val="35000"/>
              </a:spcAft>
              <a:buNone/>
            </a:pPr>
            <a:r>
              <a:rPr lang="en-US" sz="1800" kern="1200"/>
              <a:t>Visit </a:t>
            </a:r>
            <a:r>
              <a:rPr lang="en-US" sz="1800" u="sng" kern="1200"/>
              <a:t>rideuta.com/</a:t>
            </a:r>
            <a:r>
              <a:rPr lang="en-US" sz="1800" u="sng" kern="1200" err="1"/>
              <a:t>ChangeDay</a:t>
            </a:r>
            <a:r>
              <a:rPr lang="en-US" sz="1800" u="sng" kern="1200"/>
              <a:t> </a:t>
            </a:r>
            <a:r>
              <a:rPr lang="en-US" sz="1800" kern="1200"/>
              <a:t>for more information</a:t>
            </a:r>
          </a:p>
        </p:txBody>
      </p:sp>
      <p:sp>
        <p:nvSpPr>
          <p:cNvPr id="11" name="Freeform: Shape 10">
            <a:extLst>
              <a:ext uri="{FF2B5EF4-FFF2-40B4-BE49-F238E27FC236}">
                <a16:creationId xmlns:a16="http://schemas.microsoft.com/office/drawing/2014/main" id="{0A8C6A21-8388-2542-01E5-5CC2D56ABB83}"/>
              </a:ext>
            </a:extLst>
          </p:cNvPr>
          <p:cNvSpPr/>
          <p:nvPr/>
        </p:nvSpPr>
        <p:spPr>
          <a:xfrm>
            <a:off x="905412" y="1690688"/>
            <a:ext cx="3283803" cy="1283960"/>
          </a:xfrm>
          <a:custGeom>
            <a:avLst/>
            <a:gdLst>
              <a:gd name="connsiteX0" fmla="*/ 0 w 3283803"/>
              <a:gd name="connsiteY0" fmla="*/ 0 h 1283960"/>
              <a:gd name="connsiteX1" fmla="*/ 3283803 w 3283803"/>
              <a:gd name="connsiteY1" fmla="*/ 0 h 1283960"/>
              <a:gd name="connsiteX2" fmla="*/ 3283803 w 3283803"/>
              <a:gd name="connsiteY2" fmla="*/ 1283960 h 1283960"/>
              <a:gd name="connsiteX3" fmla="*/ 0 w 3283803"/>
              <a:gd name="connsiteY3" fmla="*/ 1283960 h 1283960"/>
              <a:gd name="connsiteX4" fmla="*/ 0 w 3283803"/>
              <a:gd name="connsiteY4" fmla="*/ 0 h 1283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803" h="1283960">
                <a:moveTo>
                  <a:pt x="0" y="0"/>
                </a:moveTo>
                <a:lnTo>
                  <a:pt x="3283803" y="0"/>
                </a:lnTo>
                <a:lnTo>
                  <a:pt x="3283803" y="1283960"/>
                </a:lnTo>
                <a:lnTo>
                  <a:pt x="0" y="1283960"/>
                </a:lnTo>
                <a:lnTo>
                  <a:pt x="0" y="0"/>
                </a:lnTo>
                <a:close/>
              </a:path>
            </a:pathLst>
          </a:custGeom>
          <a:noFill/>
          <a:ln>
            <a:noFill/>
          </a:ln>
          <a:sp3d/>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324367" tIns="165100" rIns="324367" bIns="165100" numCol="1" spcCol="1270" anchor="ctr" anchorCtr="0">
            <a:noAutofit/>
          </a:bodyPr>
          <a:lstStyle/>
          <a:p>
            <a:pPr marL="0" lvl="0" indent="0" algn="l" defTabSz="2933700">
              <a:lnSpc>
                <a:spcPct val="90000"/>
              </a:lnSpc>
              <a:spcBef>
                <a:spcPct val="0"/>
              </a:spcBef>
              <a:spcAft>
                <a:spcPct val="35000"/>
              </a:spcAft>
              <a:buNone/>
            </a:pPr>
            <a:endParaRPr lang="en-US" sz="6600" kern="1200"/>
          </a:p>
        </p:txBody>
      </p:sp>
      <p:sp>
        <p:nvSpPr>
          <p:cNvPr id="12" name="Freeform: Shape 11">
            <a:extLst>
              <a:ext uri="{FF2B5EF4-FFF2-40B4-BE49-F238E27FC236}">
                <a16:creationId xmlns:a16="http://schemas.microsoft.com/office/drawing/2014/main" id="{5A1B1FC2-B8C8-0D5F-F250-1D86F383ED2A}"/>
              </a:ext>
            </a:extLst>
          </p:cNvPr>
          <p:cNvSpPr/>
          <p:nvPr/>
        </p:nvSpPr>
        <p:spPr>
          <a:xfrm>
            <a:off x="4451920" y="1690688"/>
            <a:ext cx="3283803" cy="2241232"/>
          </a:xfrm>
          <a:custGeom>
            <a:avLst/>
            <a:gdLst>
              <a:gd name="connsiteX0" fmla="*/ 0 w 3283803"/>
              <a:gd name="connsiteY0" fmla="*/ 0 h 3209902"/>
              <a:gd name="connsiteX1" fmla="*/ 3283803 w 3283803"/>
              <a:gd name="connsiteY1" fmla="*/ 0 h 3209902"/>
              <a:gd name="connsiteX2" fmla="*/ 3283803 w 3283803"/>
              <a:gd name="connsiteY2" fmla="*/ 3209902 h 3209902"/>
              <a:gd name="connsiteX3" fmla="*/ 0 w 3283803"/>
              <a:gd name="connsiteY3" fmla="*/ 3209902 h 3209902"/>
              <a:gd name="connsiteX4" fmla="*/ 0 w 3283803"/>
              <a:gd name="connsiteY4" fmla="*/ 0 h 3209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803" h="3209902">
                <a:moveTo>
                  <a:pt x="0" y="0"/>
                </a:moveTo>
                <a:lnTo>
                  <a:pt x="3283803" y="0"/>
                </a:lnTo>
                <a:lnTo>
                  <a:pt x="3283803" y="3209902"/>
                </a:lnTo>
                <a:lnTo>
                  <a:pt x="0" y="3209902"/>
                </a:lnTo>
                <a:lnTo>
                  <a:pt x="0" y="0"/>
                </a:lnTo>
                <a:close/>
              </a:path>
            </a:pathLst>
          </a:custGeom>
          <a:solidFill>
            <a:srgbClr val="31A8DF"/>
          </a:solidFill>
          <a:ln>
            <a:noFill/>
          </a:ln>
        </p:spPr>
        <p:style>
          <a:lnRef idx="2">
            <a:schemeClr val="accent5">
              <a:hueOff val="-6076075"/>
              <a:satOff val="-413"/>
              <a:lumOff val="981"/>
              <a:alphaOff val="0"/>
            </a:schemeClr>
          </a:lnRef>
          <a:fillRef idx="1">
            <a:schemeClr val="accent5">
              <a:hueOff val="-6076075"/>
              <a:satOff val="-413"/>
              <a:lumOff val="981"/>
              <a:alphaOff val="0"/>
            </a:schemeClr>
          </a:fillRef>
          <a:effectRef idx="0">
            <a:schemeClr val="accent5">
              <a:hueOff val="-6076075"/>
              <a:satOff val="-413"/>
              <a:lumOff val="981"/>
              <a:alphaOff val="0"/>
            </a:schemeClr>
          </a:effectRef>
          <a:fontRef idx="minor">
            <a:schemeClr val="lt1"/>
          </a:fontRef>
        </p:style>
        <p:txBody>
          <a:bodyPr spcFirstLastPara="0" vert="horz" wrap="square" lIns="324367" tIns="1283960" rIns="324367" bIns="330201" numCol="1" spcCol="1270" anchor="t" anchorCtr="0">
            <a:noAutofit/>
          </a:bodyPr>
          <a:lstStyle/>
          <a:p>
            <a:pPr marL="0" lvl="0" indent="0" algn="ctr" defTabSz="800100">
              <a:lnSpc>
                <a:spcPct val="90000"/>
              </a:lnSpc>
              <a:spcBef>
                <a:spcPct val="0"/>
              </a:spcBef>
              <a:spcAft>
                <a:spcPct val="35000"/>
              </a:spcAft>
              <a:buNone/>
            </a:pPr>
            <a:r>
              <a:rPr lang="en-US" sz="1800" kern="1200"/>
              <a:t>Submit comments by December 13, 2024!</a:t>
            </a:r>
          </a:p>
        </p:txBody>
      </p:sp>
      <p:sp>
        <p:nvSpPr>
          <p:cNvPr id="13" name="Freeform: Shape 12">
            <a:extLst>
              <a:ext uri="{FF2B5EF4-FFF2-40B4-BE49-F238E27FC236}">
                <a16:creationId xmlns:a16="http://schemas.microsoft.com/office/drawing/2014/main" id="{D2E2861A-3E96-18E8-6347-C817C4BD16B4}"/>
              </a:ext>
            </a:extLst>
          </p:cNvPr>
          <p:cNvSpPr/>
          <p:nvPr/>
        </p:nvSpPr>
        <p:spPr>
          <a:xfrm>
            <a:off x="4451920" y="1690688"/>
            <a:ext cx="3283803" cy="1283960"/>
          </a:xfrm>
          <a:custGeom>
            <a:avLst/>
            <a:gdLst>
              <a:gd name="connsiteX0" fmla="*/ 0 w 3283803"/>
              <a:gd name="connsiteY0" fmla="*/ 0 h 1283960"/>
              <a:gd name="connsiteX1" fmla="*/ 3283803 w 3283803"/>
              <a:gd name="connsiteY1" fmla="*/ 0 h 1283960"/>
              <a:gd name="connsiteX2" fmla="*/ 3283803 w 3283803"/>
              <a:gd name="connsiteY2" fmla="*/ 1283960 h 1283960"/>
              <a:gd name="connsiteX3" fmla="*/ 0 w 3283803"/>
              <a:gd name="connsiteY3" fmla="*/ 1283960 h 1283960"/>
              <a:gd name="connsiteX4" fmla="*/ 0 w 3283803"/>
              <a:gd name="connsiteY4" fmla="*/ 0 h 1283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803" h="1283960">
                <a:moveTo>
                  <a:pt x="0" y="0"/>
                </a:moveTo>
                <a:lnTo>
                  <a:pt x="3283803" y="0"/>
                </a:lnTo>
                <a:lnTo>
                  <a:pt x="3283803" y="1283960"/>
                </a:lnTo>
                <a:lnTo>
                  <a:pt x="0" y="1283960"/>
                </a:lnTo>
                <a:lnTo>
                  <a:pt x="0" y="0"/>
                </a:lnTo>
                <a:close/>
              </a:path>
            </a:pathLst>
          </a:custGeom>
          <a:noFill/>
          <a:ln>
            <a:noFill/>
          </a:ln>
          <a:sp3d/>
        </p:spPr>
        <p:style>
          <a:lnRef idx="2">
            <a:scrgbClr r="0" g="0" b="0"/>
          </a:lnRef>
          <a:fillRef idx="1">
            <a:scrgbClr r="0" g="0" b="0"/>
          </a:fillRef>
          <a:effectRef idx="0">
            <a:schemeClr val="accent5">
              <a:hueOff val="-6076075"/>
              <a:satOff val="-413"/>
              <a:lumOff val="981"/>
              <a:alphaOff val="0"/>
            </a:schemeClr>
          </a:effectRef>
          <a:fontRef idx="minor">
            <a:schemeClr val="lt1"/>
          </a:fontRef>
        </p:style>
        <p:txBody>
          <a:bodyPr spcFirstLastPara="0" vert="horz" wrap="square" lIns="324367" tIns="165100" rIns="324367" bIns="165100" numCol="1" spcCol="1270" anchor="ctr" anchorCtr="0">
            <a:noAutofit/>
          </a:bodyPr>
          <a:lstStyle/>
          <a:p>
            <a:pPr marL="0" lvl="0" indent="0" algn="l" defTabSz="2933700">
              <a:lnSpc>
                <a:spcPct val="90000"/>
              </a:lnSpc>
              <a:spcBef>
                <a:spcPct val="0"/>
              </a:spcBef>
              <a:spcAft>
                <a:spcPct val="35000"/>
              </a:spcAft>
              <a:buNone/>
            </a:pPr>
            <a:endParaRPr lang="en-US" sz="6600" kern="1200"/>
          </a:p>
        </p:txBody>
      </p:sp>
      <p:sp>
        <p:nvSpPr>
          <p:cNvPr id="14" name="Freeform: Shape 13">
            <a:extLst>
              <a:ext uri="{FF2B5EF4-FFF2-40B4-BE49-F238E27FC236}">
                <a16:creationId xmlns:a16="http://schemas.microsoft.com/office/drawing/2014/main" id="{9C271C15-E301-43A0-A1B0-DD8D67F8D164}"/>
              </a:ext>
            </a:extLst>
          </p:cNvPr>
          <p:cNvSpPr/>
          <p:nvPr/>
        </p:nvSpPr>
        <p:spPr>
          <a:xfrm>
            <a:off x="7998427" y="1690688"/>
            <a:ext cx="3355373" cy="2241232"/>
          </a:xfrm>
          <a:custGeom>
            <a:avLst/>
            <a:gdLst>
              <a:gd name="connsiteX0" fmla="*/ 0 w 3283803"/>
              <a:gd name="connsiteY0" fmla="*/ 0 h 3209902"/>
              <a:gd name="connsiteX1" fmla="*/ 3283803 w 3283803"/>
              <a:gd name="connsiteY1" fmla="*/ 0 h 3209902"/>
              <a:gd name="connsiteX2" fmla="*/ 3283803 w 3283803"/>
              <a:gd name="connsiteY2" fmla="*/ 3209902 h 3209902"/>
              <a:gd name="connsiteX3" fmla="*/ 0 w 3283803"/>
              <a:gd name="connsiteY3" fmla="*/ 3209902 h 3209902"/>
              <a:gd name="connsiteX4" fmla="*/ 0 w 3283803"/>
              <a:gd name="connsiteY4" fmla="*/ 0 h 3209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803" h="3209902">
                <a:moveTo>
                  <a:pt x="0" y="0"/>
                </a:moveTo>
                <a:lnTo>
                  <a:pt x="3283803" y="0"/>
                </a:lnTo>
                <a:lnTo>
                  <a:pt x="3283803" y="3209902"/>
                </a:lnTo>
                <a:lnTo>
                  <a:pt x="0" y="3209902"/>
                </a:lnTo>
                <a:lnTo>
                  <a:pt x="0" y="0"/>
                </a:lnTo>
                <a:close/>
              </a:path>
            </a:pathLst>
          </a:custGeom>
          <a:solidFill>
            <a:srgbClr val="238ACB"/>
          </a:solidFill>
          <a:ln>
            <a:noFill/>
          </a:ln>
        </p:spPr>
        <p:style>
          <a:lnRef idx="2">
            <a:schemeClr val="accent5">
              <a:hueOff val="-12152150"/>
              <a:satOff val="-826"/>
              <a:lumOff val="1961"/>
              <a:alphaOff val="0"/>
            </a:schemeClr>
          </a:lnRef>
          <a:fillRef idx="1">
            <a:schemeClr val="accent5">
              <a:hueOff val="-12152150"/>
              <a:satOff val="-826"/>
              <a:lumOff val="1961"/>
              <a:alphaOff val="0"/>
            </a:schemeClr>
          </a:fillRef>
          <a:effectRef idx="0">
            <a:schemeClr val="accent5">
              <a:hueOff val="-12152150"/>
              <a:satOff val="-826"/>
              <a:lumOff val="1961"/>
              <a:alphaOff val="0"/>
            </a:schemeClr>
          </a:effectRef>
          <a:fontRef idx="minor">
            <a:schemeClr val="lt1"/>
          </a:fontRef>
        </p:style>
        <p:txBody>
          <a:bodyPr spcFirstLastPara="0" vert="horz" wrap="square" lIns="324367" tIns="1283960" rIns="324367" bIns="330201" numCol="1" spcCol="1270" anchor="t" anchorCtr="0">
            <a:noAutofit/>
          </a:bodyPr>
          <a:lstStyle/>
          <a:p>
            <a:pPr marL="0" lvl="0" indent="0" algn="ctr" defTabSz="800100">
              <a:lnSpc>
                <a:spcPct val="90000"/>
              </a:lnSpc>
              <a:spcBef>
                <a:spcPct val="0"/>
              </a:spcBef>
              <a:spcAft>
                <a:spcPct val="35000"/>
              </a:spcAft>
              <a:buNone/>
            </a:pPr>
            <a:r>
              <a:rPr lang="en-US" sz="1800" kern="1200">
                <a:solidFill>
                  <a:schemeClr val="bg1"/>
                </a:solidFill>
              </a:rPr>
              <a:t>Contact us at </a:t>
            </a:r>
            <a:r>
              <a:rPr lang="en-US" sz="1600" kern="1200">
                <a:solidFill>
                  <a:schemeClr val="bg1"/>
                </a:solidFill>
                <a:hlinkClick r:id="rId3">
                  <a:extLst>
                    <a:ext uri="{A12FA001-AC4F-418D-AE19-62706E023703}">
                      <ahyp:hlinkClr xmlns:ahyp="http://schemas.microsoft.com/office/drawing/2018/hyperlinkcolor" val="tx"/>
                    </a:ext>
                  </a:extLst>
                </a:hlinkClick>
              </a:rPr>
              <a:t>hearingofficer@rideuta.com</a:t>
            </a:r>
            <a:endParaRPr lang="en-US" sz="1800" kern="1200">
              <a:solidFill>
                <a:schemeClr val="bg1"/>
              </a:solidFill>
            </a:endParaRPr>
          </a:p>
        </p:txBody>
      </p:sp>
      <p:sp>
        <p:nvSpPr>
          <p:cNvPr id="15" name="Freeform: Shape 14">
            <a:extLst>
              <a:ext uri="{FF2B5EF4-FFF2-40B4-BE49-F238E27FC236}">
                <a16:creationId xmlns:a16="http://schemas.microsoft.com/office/drawing/2014/main" id="{A1BB2FB3-7DA2-6847-4F64-6C411702BFC1}"/>
              </a:ext>
            </a:extLst>
          </p:cNvPr>
          <p:cNvSpPr/>
          <p:nvPr/>
        </p:nvSpPr>
        <p:spPr>
          <a:xfrm>
            <a:off x="7998427" y="1690688"/>
            <a:ext cx="3283803" cy="1283960"/>
          </a:xfrm>
          <a:custGeom>
            <a:avLst/>
            <a:gdLst>
              <a:gd name="connsiteX0" fmla="*/ 0 w 3283803"/>
              <a:gd name="connsiteY0" fmla="*/ 0 h 1283960"/>
              <a:gd name="connsiteX1" fmla="*/ 3283803 w 3283803"/>
              <a:gd name="connsiteY1" fmla="*/ 0 h 1283960"/>
              <a:gd name="connsiteX2" fmla="*/ 3283803 w 3283803"/>
              <a:gd name="connsiteY2" fmla="*/ 1283960 h 1283960"/>
              <a:gd name="connsiteX3" fmla="*/ 0 w 3283803"/>
              <a:gd name="connsiteY3" fmla="*/ 1283960 h 1283960"/>
              <a:gd name="connsiteX4" fmla="*/ 0 w 3283803"/>
              <a:gd name="connsiteY4" fmla="*/ 0 h 1283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803" h="1283960">
                <a:moveTo>
                  <a:pt x="0" y="0"/>
                </a:moveTo>
                <a:lnTo>
                  <a:pt x="3283803" y="0"/>
                </a:lnTo>
                <a:lnTo>
                  <a:pt x="3283803" y="1283960"/>
                </a:lnTo>
                <a:lnTo>
                  <a:pt x="0" y="1283960"/>
                </a:lnTo>
                <a:lnTo>
                  <a:pt x="0" y="0"/>
                </a:lnTo>
                <a:close/>
              </a:path>
            </a:pathLst>
          </a:custGeom>
          <a:noFill/>
          <a:ln>
            <a:noFill/>
          </a:ln>
          <a:sp3d/>
        </p:spPr>
        <p:style>
          <a:lnRef idx="2">
            <a:scrgbClr r="0" g="0" b="0"/>
          </a:lnRef>
          <a:fillRef idx="1">
            <a:scrgbClr r="0" g="0" b="0"/>
          </a:fillRef>
          <a:effectRef idx="0">
            <a:schemeClr val="accent5">
              <a:hueOff val="-12152150"/>
              <a:satOff val="-826"/>
              <a:lumOff val="1961"/>
              <a:alphaOff val="0"/>
            </a:schemeClr>
          </a:effectRef>
          <a:fontRef idx="minor">
            <a:schemeClr val="lt1"/>
          </a:fontRef>
        </p:style>
        <p:txBody>
          <a:bodyPr spcFirstLastPara="0" vert="horz" wrap="square" lIns="324367" tIns="165100" rIns="324367" bIns="165100" numCol="1" spcCol="1270" anchor="ctr" anchorCtr="0">
            <a:noAutofit/>
          </a:bodyPr>
          <a:lstStyle/>
          <a:p>
            <a:pPr marL="0" lvl="0" indent="0" algn="l" defTabSz="2933700">
              <a:lnSpc>
                <a:spcPct val="90000"/>
              </a:lnSpc>
              <a:spcBef>
                <a:spcPct val="0"/>
              </a:spcBef>
              <a:spcAft>
                <a:spcPct val="35000"/>
              </a:spcAft>
              <a:buNone/>
            </a:pPr>
            <a:endParaRPr lang="en-US" sz="6600" kern="1200"/>
          </a:p>
        </p:txBody>
      </p:sp>
      <p:sp>
        <p:nvSpPr>
          <p:cNvPr id="16" name="Oval 15">
            <a:extLst>
              <a:ext uri="{FF2B5EF4-FFF2-40B4-BE49-F238E27FC236}">
                <a16:creationId xmlns:a16="http://schemas.microsoft.com/office/drawing/2014/main" id="{C06FBCED-BFB2-CD80-FB48-96BD5434699D}"/>
              </a:ext>
            </a:extLst>
          </p:cNvPr>
          <p:cNvSpPr/>
          <p:nvPr/>
        </p:nvSpPr>
        <p:spPr>
          <a:xfrm>
            <a:off x="2090772" y="1876831"/>
            <a:ext cx="911674" cy="911674"/>
          </a:xfrm>
          <a:prstGeom prst="ellipse">
            <a:avLst/>
          </a:prstGeom>
          <a:solidFill>
            <a:srgbClr val="31A8DF"/>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7" name="Rectangle 16" descr="Laptop with solid fill">
            <a:extLst>
              <a:ext uri="{FF2B5EF4-FFF2-40B4-BE49-F238E27FC236}">
                <a16:creationId xmlns:a16="http://schemas.microsoft.com/office/drawing/2014/main" id="{66F96AA9-041A-D297-C119-985C22984186}"/>
              </a:ext>
            </a:extLst>
          </p:cNvPr>
          <p:cNvSpPr/>
          <p:nvPr/>
        </p:nvSpPr>
        <p:spPr>
          <a:xfrm>
            <a:off x="2282225" y="2068283"/>
            <a:ext cx="528770" cy="528770"/>
          </a:xfrm>
          <a:prstGeom prst="rect">
            <a:avLst/>
          </a:prstGeom>
          <a:blipFill>
            <a:blip r:embed="rId4">
              <a:extLs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Oval 17">
            <a:extLst>
              <a:ext uri="{FF2B5EF4-FFF2-40B4-BE49-F238E27FC236}">
                <a16:creationId xmlns:a16="http://schemas.microsoft.com/office/drawing/2014/main" id="{46E21A8F-2979-2170-672C-4B944056A87E}"/>
              </a:ext>
            </a:extLst>
          </p:cNvPr>
          <p:cNvSpPr/>
          <p:nvPr/>
        </p:nvSpPr>
        <p:spPr>
          <a:xfrm>
            <a:off x="5559138" y="1876831"/>
            <a:ext cx="911674" cy="911674"/>
          </a:xfrm>
          <a:prstGeom prst="ellipse">
            <a:avLst/>
          </a:prstGeom>
          <a:solidFill>
            <a:srgbClr val="238ACB"/>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p>
        </p:txBody>
      </p:sp>
      <p:sp>
        <p:nvSpPr>
          <p:cNvPr id="19" name="Rectangle 18" descr="Checkmark">
            <a:extLst>
              <a:ext uri="{FF2B5EF4-FFF2-40B4-BE49-F238E27FC236}">
                <a16:creationId xmlns:a16="http://schemas.microsoft.com/office/drawing/2014/main" id="{342A9C0E-DBEF-367D-7FFD-26009E2287F3}"/>
              </a:ext>
            </a:extLst>
          </p:cNvPr>
          <p:cNvSpPr/>
          <p:nvPr/>
        </p:nvSpPr>
        <p:spPr>
          <a:xfrm>
            <a:off x="5750589" y="2068283"/>
            <a:ext cx="528770" cy="52877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Oval 19">
            <a:extLst>
              <a:ext uri="{FF2B5EF4-FFF2-40B4-BE49-F238E27FC236}">
                <a16:creationId xmlns:a16="http://schemas.microsoft.com/office/drawing/2014/main" id="{A8E5C219-8DA1-E849-5754-829985C97FEF}"/>
              </a:ext>
            </a:extLst>
          </p:cNvPr>
          <p:cNvSpPr/>
          <p:nvPr/>
        </p:nvSpPr>
        <p:spPr>
          <a:xfrm>
            <a:off x="9189554" y="1876831"/>
            <a:ext cx="911674" cy="911674"/>
          </a:xfrm>
          <a:prstGeom prst="ellipse">
            <a:avLst/>
          </a:prstGeom>
          <a:solidFill>
            <a:srgbClr val="1A6798"/>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a:p>
        </p:txBody>
      </p:sp>
      <p:sp>
        <p:nvSpPr>
          <p:cNvPr id="21" name="Rectangle 20" descr="Email">
            <a:extLst>
              <a:ext uri="{FF2B5EF4-FFF2-40B4-BE49-F238E27FC236}">
                <a16:creationId xmlns:a16="http://schemas.microsoft.com/office/drawing/2014/main" id="{1F383450-CC89-C65C-A26C-22360DEDE5D6}"/>
              </a:ext>
            </a:extLst>
          </p:cNvPr>
          <p:cNvSpPr/>
          <p:nvPr/>
        </p:nvSpPr>
        <p:spPr>
          <a:xfrm>
            <a:off x="9381005" y="2068283"/>
            <a:ext cx="528770" cy="52877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TextBox 3">
            <a:extLst>
              <a:ext uri="{FF2B5EF4-FFF2-40B4-BE49-F238E27FC236}">
                <a16:creationId xmlns:a16="http://schemas.microsoft.com/office/drawing/2014/main" id="{2EBF2033-6E0B-0A11-B674-E22D89FBAA1C}"/>
              </a:ext>
            </a:extLst>
          </p:cNvPr>
          <p:cNvSpPr txBox="1"/>
          <p:nvPr/>
        </p:nvSpPr>
        <p:spPr>
          <a:xfrm>
            <a:off x="838200" y="4300211"/>
            <a:ext cx="9777984" cy="1974387"/>
          </a:xfrm>
          <a:prstGeom prst="rect">
            <a:avLst/>
          </a:prstGeom>
          <a:noFill/>
        </p:spPr>
        <p:txBody>
          <a:bodyPr wrap="square">
            <a:spAutoFit/>
          </a:bodyPr>
          <a:lstStyle/>
          <a:p>
            <a:pPr marR="0" lvl="0">
              <a:lnSpc>
                <a:spcPct val="107000"/>
              </a:lnSpc>
              <a:spcBef>
                <a:spcPts val="0"/>
              </a:spcBef>
              <a:spcAft>
                <a:spcPts val="800"/>
              </a:spcAft>
              <a:buSzPts val="1000"/>
            </a:pPr>
            <a:r>
              <a:rPr lang="en-US" sz="1800" b="1" kern="100">
                <a:effectLst/>
                <a:latin typeface="Aptos" panose="020B0004020202020204" pitchFamily="34" charset="0"/>
                <a:ea typeface="Aptos" panose="020B0004020202020204" pitchFamily="34" charset="0"/>
                <a:cs typeface="Arial" panose="020B0604020202020204" pitchFamily="34" charset="0"/>
              </a:rPr>
              <a:t>Submit comments by December 13</a:t>
            </a:r>
          </a:p>
          <a:p>
            <a:pPr marL="342900" marR="0" lvl="0" indent="-342900">
              <a:lnSpc>
                <a:spcPct val="107000"/>
              </a:lnSpc>
              <a:spcBef>
                <a:spcPts val="0"/>
              </a:spcBef>
              <a:spcAft>
                <a:spcPts val="800"/>
              </a:spcAft>
              <a:buSzPts val="1000"/>
              <a:buFont typeface="Symbol" panose="05050102010706020507" pitchFamily="18" charset="2"/>
              <a:buChar char=""/>
            </a:pPr>
            <a:r>
              <a:rPr lang="en-US" b="1" kern="100">
                <a:latin typeface="Aptos" panose="020B0004020202020204" pitchFamily="34" charset="0"/>
                <a:ea typeface="Aptos" panose="020B0004020202020204" pitchFamily="34" charset="0"/>
                <a:cs typeface="Arial" panose="020B0604020202020204" pitchFamily="34" charset="0"/>
              </a:rPr>
              <a:t>Online: </a:t>
            </a:r>
            <a:r>
              <a:rPr lang="en-US" kern="100">
                <a:latin typeface="Aptos" panose="020B0004020202020204" pitchFamily="34" charset="0"/>
                <a:ea typeface="Aptos" panose="020B0004020202020204" pitchFamily="34" charset="0"/>
                <a:cs typeface="Arial" panose="020B0604020202020204" pitchFamily="34" charset="0"/>
              </a:rPr>
              <a:t>rideuta.com/</a:t>
            </a:r>
            <a:r>
              <a:rPr lang="en-US" kern="100" err="1">
                <a:latin typeface="Aptos" panose="020B0004020202020204" pitchFamily="34" charset="0"/>
                <a:ea typeface="Aptos" panose="020B0004020202020204" pitchFamily="34" charset="0"/>
                <a:cs typeface="Arial" panose="020B0604020202020204" pitchFamily="34" charset="0"/>
              </a:rPr>
              <a:t>ChangeDay</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800"/>
              </a:spcAft>
              <a:buSzPts val="1000"/>
              <a:buFont typeface="Symbol" panose="05050102010706020507" pitchFamily="18" charset="2"/>
              <a:buChar char=""/>
            </a:pPr>
            <a:r>
              <a:rPr lang="en-US" sz="1800" b="1" kern="100">
                <a:effectLst/>
                <a:latin typeface="Aptos" panose="020B0004020202020204" pitchFamily="34" charset="0"/>
                <a:ea typeface="Aptos" panose="020B0004020202020204" pitchFamily="34" charset="0"/>
                <a:cs typeface="Arial" panose="020B0604020202020204" pitchFamily="34" charset="0"/>
              </a:rPr>
              <a:t>Email:</a:t>
            </a:r>
            <a:r>
              <a:rPr lang="en-US" sz="1800" kern="100">
                <a:effectLst/>
                <a:latin typeface="Aptos" panose="020B0004020202020204" pitchFamily="34" charset="0"/>
                <a:ea typeface="Aptos" panose="020B0004020202020204" pitchFamily="34" charset="0"/>
                <a:cs typeface="Arial" panose="020B0604020202020204" pitchFamily="34" charset="0"/>
              </a:rPr>
              <a:t>  </a:t>
            </a:r>
            <a:r>
              <a:rPr lang="en-US" sz="1800" u="sng" kern="100">
                <a:solidFill>
                  <a:srgbClr val="467886"/>
                </a:solidFill>
                <a:effectLst/>
                <a:latin typeface="Aptos" panose="020B0004020202020204" pitchFamily="34" charset="0"/>
                <a:ea typeface="Aptos" panose="020B0004020202020204" pitchFamily="34" charset="0"/>
                <a:cs typeface="Arial" panose="020B0604020202020204" pitchFamily="34" charset="0"/>
                <a:hlinkClick r:id="rId3"/>
              </a:rPr>
              <a:t>hearingofficer@rideuta.com</a:t>
            </a:r>
            <a:r>
              <a:rPr lang="en-US" sz="1800" kern="100">
                <a:effectLst/>
                <a:latin typeface="Aptos" panose="020B0004020202020204" pitchFamily="34" charset="0"/>
                <a:ea typeface="Aptos" panose="020B0004020202020204" pitchFamily="34" charset="0"/>
                <a:cs typeface="Arial" panose="020B0604020202020204" pitchFamily="34" charset="0"/>
              </a:rPr>
              <a:t>   </a:t>
            </a:r>
          </a:p>
          <a:p>
            <a:pPr marL="342900" marR="0" lvl="0" indent="-342900">
              <a:lnSpc>
                <a:spcPct val="107000"/>
              </a:lnSpc>
              <a:spcBef>
                <a:spcPts val="0"/>
              </a:spcBef>
              <a:spcAft>
                <a:spcPts val="800"/>
              </a:spcAft>
              <a:buSzPts val="1000"/>
              <a:buFont typeface="Symbol" panose="05050102010706020507" pitchFamily="18" charset="2"/>
              <a:buChar char=""/>
            </a:pPr>
            <a:r>
              <a:rPr lang="en-US" sz="1800" b="1" kern="100">
                <a:effectLst/>
                <a:latin typeface="Aptos" panose="020B0004020202020204" pitchFamily="34" charset="0"/>
                <a:ea typeface="Aptos" panose="020B0004020202020204" pitchFamily="34" charset="0"/>
                <a:cs typeface="Arial" panose="020B0604020202020204" pitchFamily="34" charset="0"/>
              </a:rPr>
              <a:t>Phone</a:t>
            </a:r>
            <a:r>
              <a:rPr lang="en-US" sz="1800" kern="100">
                <a:effectLst/>
                <a:latin typeface="Aptos" panose="020B0004020202020204" pitchFamily="34" charset="0"/>
                <a:ea typeface="Aptos" panose="020B0004020202020204" pitchFamily="34" charset="0"/>
                <a:cs typeface="Arial" panose="020B0604020202020204" pitchFamily="34" charset="0"/>
              </a:rPr>
              <a:t>:  801-287-3888 </a:t>
            </a:r>
          </a:p>
          <a:p>
            <a:pPr marL="342900" marR="0" lvl="0" indent="-342900">
              <a:lnSpc>
                <a:spcPct val="107000"/>
              </a:lnSpc>
              <a:spcBef>
                <a:spcPts val="0"/>
              </a:spcBef>
              <a:spcAft>
                <a:spcPts val="800"/>
              </a:spcAft>
              <a:buSzPts val="1000"/>
              <a:buFont typeface="Symbol" panose="05050102010706020507" pitchFamily="18" charset="2"/>
              <a:buChar char=""/>
            </a:pPr>
            <a:r>
              <a:rPr lang="en-US" sz="1800" b="1" kern="100">
                <a:effectLst/>
                <a:latin typeface="Aptos" panose="020B0004020202020204" pitchFamily="34" charset="0"/>
                <a:ea typeface="Aptos" panose="020B0004020202020204" pitchFamily="34" charset="0"/>
                <a:cs typeface="Arial" panose="020B0604020202020204" pitchFamily="34" charset="0"/>
              </a:rPr>
              <a:t>Mail:</a:t>
            </a:r>
            <a:r>
              <a:rPr lang="en-US" sz="1800" kern="100">
                <a:effectLst/>
                <a:latin typeface="Aptos" panose="020B0004020202020204" pitchFamily="34" charset="0"/>
                <a:ea typeface="Aptos" panose="020B0004020202020204" pitchFamily="34" charset="0"/>
                <a:cs typeface="Arial" panose="020B0604020202020204" pitchFamily="34" charset="0"/>
              </a:rPr>
              <a:t> Utah Transit Authority, C/O Jolisha Branch, 669 W. 200 S., Salt Lake City, UT 84101 </a:t>
            </a:r>
          </a:p>
        </p:txBody>
      </p:sp>
    </p:spTree>
    <p:extLst>
      <p:ext uri="{BB962C8B-B14F-4D97-AF65-F5344CB8AC3E}">
        <p14:creationId xmlns:p14="http://schemas.microsoft.com/office/powerpoint/2010/main" val="32023198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14BD-6FC6-4014-A247-1A1598778A55}"/>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481BD365-D4FF-4453-82CE-91191777C27B}"/>
              </a:ext>
            </a:extLst>
          </p:cNvPr>
          <p:cNvSpPr>
            <a:spLocks noGrp="1"/>
          </p:cNvSpPr>
          <p:nvPr>
            <p:ph idx="1"/>
          </p:nvPr>
        </p:nvSpPr>
        <p:spPr>
          <a:xfrm>
            <a:off x="838200" y="1571946"/>
            <a:ext cx="10515600" cy="4605017"/>
          </a:xfrm>
        </p:spPr>
        <p:txBody>
          <a:bodyPr vert="horz" lIns="91440" tIns="45720" rIns="91440" bIns="45720" rtlCol="0" anchor="t">
            <a:normAutofit fontScale="92500" lnSpcReduction="10000"/>
          </a:bodyPr>
          <a:lstStyle/>
          <a:p>
            <a:pPr>
              <a:spcBef>
                <a:spcPts val="600"/>
              </a:spcBef>
            </a:pPr>
            <a:r>
              <a:rPr lang="en-US"/>
              <a:t>30 Day Public Comment Period – begins today, November 13 through December 13</a:t>
            </a:r>
          </a:p>
          <a:p>
            <a:pPr>
              <a:spcBef>
                <a:spcPts val="600"/>
              </a:spcBef>
            </a:pPr>
            <a:r>
              <a:rPr lang="en-US"/>
              <a:t>Title VI Analysis continues</a:t>
            </a:r>
            <a:endParaRPr lang="en-US">
              <a:ea typeface="Calibri"/>
              <a:cs typeface="Calibri"/>
            </a:endParaRPr>
          </a:p>
          <a:p>
            <a:pPr>
              <a:spcBef>
                <a:spcPts val="600"/>
              </a:spcBef>
            </a:pPr>
            <a:r>
              <a:rPr lang="en-US"/>
              <a:t>January 2025</a:t>
            </a:r>
            <a:endParaRPr lang="en-US">
              <a:ea typeface="Calibri"/>
              <a:cs typeface="Calibri"/>
            </a:endParaRPr>
          </a:p>
          <a:p>
            <a:pPr lvl="1">
              <a:spcBef>
                <a:spcPts val="600"/>
              </a:spcBef>
            </a:pPr>
            <a:r>
              <a:rPr lang="en-US" sz="2000"/>
              <a:t>Title VI analysis finalized</a:t>
            </a:r>
            <a:endParaRPr lang="en-US" sz="2000">
              <a:ea typeface="Calibri"/>
              <a:cs typeface="Calibri"/>
            </a:endParaRPr>
          </a:p>
          <a:p>
            <a:pPr lvl="1">
              <a:spcBef>
                <a:spcPts val="600"/>
              </a:spcBef>
            </a:pPr>
            <a:r>
              <a:rPr lang="en-US" sz="2000"/>
              <a:t>Public Comments considered</a:t>
            </a:r>
            <a:endParaRPr lang="en-US" sz="2000">
              <a:ea typeface="Calibri"/>
              <a:cs typeface="Calibri"/>
            </a:endParaRPr>
          </a:p>
          <a:p>
            <a:pPr lvl="1">
              <a:spcBef>
                <a:spcPts val="600"/>
              </a:spcBef>
            </a:pPr>
            <a:r>
              <a:rPr lang="en-US" sz="2000"/>
              <a:t>Plans finalized </a:t>
            </a:r>
            <a:endParaRPr lang="en-US" sz="2000">
              <a:ea typeface="Calibri"/>
              <a:cs typeface="Calibri"/>
            </a:endParaRPr>
          </a:p>
          <a:p>
            <a:pPr>
              <a:spcBef>
                <a:spcPts val="600"/>
              </a:spcBef>
            </a:pPr>
            <a:r>
              <a:rPr lang="en-US" sz="2200"/>
              <a:t>February 2025: Board Meeting </a:t>
            </a:r>
            <a:endParaRPr lang="en-US" sz="2200">
              <a:ea typeface="Calibri"/>
              <a:cs typeface="Calibri"/>
            </a:endParaRPr>
          </a:p>
          <a:p>
            <a:pPr lvl="1">
              <a:spcBef>
                <a:spcPts val="600"/>
              </a:spcBef>
            </a:pPr>
            <a:r>
              <a:rPr lang="en-US"/>
              <a:t>Update on public engagement, service plan, fares plan</a:t>
            </a:r>
            <a:endParaRPr lang="en-US">
              <a:ea typeface="Calibri"/>
              <a:cs typeface="Calibri"/>
            </a:endParaRPr>
          </a:p>
          <a:p>
            <a:pPr lvl="1">
              <a:spcBef>
                <a:spcPts val="600"/>
              </a:spcBef>
            </a:pPr>
            <a:r>
              <a:rPr lang="en-US"/>
              <a:t>Resolution approving Title VI Analysis</a:t>
            </a:r>
            <a:endParaRPr lang="en-US">
              <a:ea typeface="Calibri"/>
              <a:cs typeface="Calibri"/>
            </a:endParaRPr>
          </a:p>
          <a:p>
            <a:pPr>
              <a:spcBef>
                <a:spcPts val="600"/>
              </a:spcBef>
            </a:pPr>
            <a:r>
              <a:rPr lang="en-US"/>
              <a:t>February – April 2025: Inform</a:t>
            </a:r>
            <a:endParaRPr lang="en-US">
              <a:ea typeface="Calibri"/>
              <a:cs typeface="Calibri"/>
            </a:endParaRPr>
          </a:p>
          <a:p>
            <a:pPr lvl="1">
              <a:spcBef>
                <a:spcPts val="600"/>
              </a:spcBef>
            </a:pPr>
            <a:r>
              <a:rPr lang="en-US"/>
              <a:t>Community education, outreach, communications</a:t>
            </a:r>
            <a:endParaRPr lang="en-US">
              <a:ea typeface="Calibri"/>
              <a:cs typeface="Calibri"/>
            </a:endParaRPr>
          </a:p>
          <a:p>
            <a:pPr lvl="1">
              <a:spcBef>
                <a:spcPts val="600"/>
              </a:spcBef>
            </a:pPr>
            <a:r>
              <a:rPr lang="en-US"/>
              <a:t>Preparation for any planned changes</a:t>
            </a:r>
            <a:endParaRPr lang="en-US">
              <a:ea typeface="Calibri"/>
              <a:cs typeface="Calibri"/>
            </a:endParaRPr>
          </a:p>
          <a:p>
            <a:pPr>
              <a:spcBef>
                <a:spcPts val="600"/>
              </a:spcBef>
            </a:pPr>
            <a:r>
              <a:rPr lang="en-US"/>
              <a:t>April 13, 2025: Change Day</a:t>
            </a:r>
            <a:endParaRPr lang="en-US">
              <a:ea typeface="Calibri"/>
              <a:cs typeface="Calibri"/>
            </a:endParaRPr>
          </a:p>
          <a:p>
            <a:pPr lvl="1">
              <a:spcBef>
                <a:spcPts val="600"/>
              </a:spcBef>
            </a:pPr>
            <a:r>
              <a:rPr lang="en-US" i="1"/>
              <a:t>April 12, 2026</a:t>
            </a:r>
            <a:endParaRPr lang="en-US" i="1">
              <a:ea typeface="Calibri"/>
              <a:cs typeface="Calibri"/>
            </a:endParaRPr>
          </a:p>
          <a:p>
            <a:pPr>
              <a:spcBef>
                <a:spcPts val="600"/>
              </a:spcBef>
            </a:pPr>
            <a:endParaRPr lang="en-US"/>
          </a:p>
        </p:txBody>
      </p:sp>
    </p:spTree>
    <p:extLst>
      <p:ext uri="{BB962C8B-B14F-4D97-AF65-F5344CB8AC3E}">
        <p14:creationId xmlns:p14="http://schemas.microsoft.com/office/powerpoint/2010/main" val="118846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D6128D3-4282-D6BD-F659-91A28B49EF2B}"/>
              </a:ext>
            </a:extLst>
          </p:cNvPr>
          <p:cNvSpPr>
            <a:spLocks noChangeAspect="1"/>
          </p:cNvSpPr>
          <p:nvPr/>
        </p:nvSpPr>
        <p:spPr>
          <a:xfrm>
            <a:off x="4347405"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6" name="Oval 25">
            <a:extLst>
              <a:ext uri="{FF2B5EF4-FFF2-40B4-BE49-F238E27FC236}">
                <a16:creationId xmlns:a16="http://schemas.microsoft.com/office/drawing/2014/main" id="{AC954A41-9534-9EF4-C356-D6DD510037ED}"/>
              </a:ext>
            </a:extLst>
          </p:cNvPr>
          <p:cNvSpPr>
            <a:spLocks noChangeAspect="1"/>
          </p:cNvSpPr>
          <p:nvPr/>
        </p:nvSpPr>
        <p:spPr>
          <a:xfrm>
            <a:off x="80517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7" name="Oval 26">
            <a:extLst>
              <a:ext uri="{FF2B5EF4-FFF2-40B4-BE49-F238E27FC236}">
                <a16:creationId xmlns:a16="http://schemas.microsoft.com/office/drawing/2014/main" id="{8B8C1681-1B92-F975-329C-B9A44D8C65B2}"/>
              </a:ext>
            </a:extLst>
          </p:cNvPr>
          <p:cNvSpPr>
            <a:spLocks noChangeAspect="1"/>
          </p:cNvSpPr>
          <p:nvPr/>
        </p:nvSpPr>
        <p:spPr>
          <a:xfrm>
            <a:off x="1696240" y="5369998"/>
            <a:ext cx="685800" cy="685800"/>
          </a:xfrm>
          <a:prstGeom prst="ellipse">
            <a:avLst/>
          </a:prstGeom>
          <a:solidFill>
            <a:srgbClr val="56BEE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8" name="Oval 27">
            <a:extLst>
              <a:ext uri="{FF2B5EF4-FFF2-40B4-BE49-F238E27FC236}">
                <a16:creationId xmlns:a16="http://schemas.microsoft.com/office/drawing/2014/main" id="{4CB44616-A617-CDBF-C9B5-2C5DCFAFAF41}"/>
              </a:ext>
            </a:extLst>
          </p:cNvPr>
          <p:cNvSpPr>
            <a:spLocks noChangeAspect="1"/>
          </p:cNvSpPr>
          <p:nvPr/>
        </p:nvSpPr>
        <p:spPr>
          <a:xfrm>
            <a:off x="2566036"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29" name="Oval 28">
            <a:extLst>
              <a:ext uri="{FF2B5EF4-FFF2-40B4-BE49-F238E27FC236}">
                <a16:creationId xmlns:a16="http://schemas.microsoft.com/office/drawing/2014/main" id="{76B4CD6E-9018-F419-6F4B-43A3A128817F}"/>
              </a:ext>
            </a:extLst>
          </p:cNvPr>
          <p:cNvSpPr>
            <a:spLocks noChangeAspect="1"/>
          </p:cNvSpPr>
          <p:nvPr/>
        </p:nvSpPr>
        <p:spPr>
          <a:xfrm>
            <a:off x="3495248" y="5369998"/>
            <a:ext cx="685800" cy="685800"/>
          </a:xfrm>
          <a:prstGeom prst="ellipse">
            <a:avLst/>
          </a:prstGeom>
          <a:solidFill>
            <a:srgbClr val="238ACB"/>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pic>
        <p:nvPicPr>
          <p:cNvPr id="31" name="Picture 1" descr="Chat outline">
            <a:extLst>
              <a:ext uri="{FF2B5EF4-FFF2-40B4-BE49-F238E27FC236}">
                <a16:creationId xmlns:a16="http://schemas.microsoft.com/office/drawing/2014/main" id="{7EDF60D9-D2ED-01EC-5C81-865E5780336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59694" y="5441993"/>
            <a:ext cx="541811" cy="541811"/>
          </a:xfrm>
          <a:prstGeom prst="rect">
            <a:avLst/>
          </a:prstGeom>
          <a:noFill/>
          <a:ln>
            <a:noFill/>
          </a:ln>
        </p:spPr>
      </p:pic>
      <p:pic>
        <p:nvPicPr>
          <p:cNvPr id="32" name="Picture 13" descr="Crane outline">
            <a:extLst>
              <a:ext uri="{FF2B5EF4-FFF2-40B4-BE49-F238E27FC236}">
                <a16:creationId xmlns:a16="http://schemas.microsoft.com/office/drawing/2014/main" id="{F1ED0FDB-7C60-2446-209E-25ED22AF96F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80812" y="5441993"/>
            <a:ext cx="541811" cy="541811"/>
          </a:xfrm>
          <a:prstGeom prst="rect">
            <a:avLst/>
          </a:prstGeom>
          <a:noFill/>
          <a:ln>
            <a:noFill/>
          </a:ln>
        </p:spPr>
      </p:pic>
      <p:pic>
        <p:nvPicPr>
          <p:cNvPr id="33" name="Picture 8" descr="Single gear outline">
            <a:extLst>
              <a:ext uri="{FF2B5EF4-FFF2-40B4-BE49-F238E27FC236}">
                <a16:creationId xmlns:a16="http://schemas.microsoft.com/office/drawing/2014/main" id="{8B226DE8-3116-3FF4-58C6-90B57FD3F27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46135" y="5420885"/>
            <a:ext cx="584027" cy="584027"/>
          </a:xfrm>
          <a:prstGeom prst="rect">
            <a:avLst/>
          </a:prstGeom>
          <a:noFill/>
          <a:ln>
            <a:noFill/>
          </a:ln>
        </p:spPr>
      </p:pic>
      <p:pic>
        <p:nvPicPr>
          <p:cNvPr id="34" name="Picture 11" descr="Bus outline">
            <a:extLst>
              <a:ext uri="{FF2B5EF4-FFF2-40B4-BE49-F238E27FC236}">
                <a16:creationId xmlns:a16="http://schemas.microsoft.com/office/drawing/2014/main" id="{CC5909D2-866C-8550-1928-16CF3490E28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62974" y="5478523"/>
            <a:ext cx="457200" cy="457200"/>
          </a:xfrm>
          <a:prstGeom prst="rect">
            <a:avLst/>
          </a:prstGeom>
        </p:spPr>
      </p:pic>
      <p:sp>
        <p:nvSpPr>
          <p:cNvPr id="4" name="Title 3">
            <a:extLst>
              <a:ext uri="{FF2B5EF4-FFF2-40B4-BE49-F238E27FC236}">
                <a16:creationId xmlns:a16="http://schemas.microsoft.com/office/drawing/2014/main" id="{4ADC7F5C-F691-3888-B7BF-5FBF39E72733}"/>
              </a:ext>
            </a:extLst>
          </p:cNvPr>
          <p:cNvSpPr>
            <a:spLocks noGrp="1"/>
          </p:cNvSpPr>
          <p:nvPr>
            <p:ph type="title"/>
          </p:nvPr>
        </p:nvSpPr>
        <p:spPr/>
        <p:txBody>
          <a:bodyPr/>
          <a:lstStyle/>
          <a:p>
            <a:r>
              <a:rPr lang="en-US"/>
              <a:t>Weber-Davis Regional Service</a:t>
            </a:r>
          </a:p>
        </p:txBody>
      </p:sp>
      <p:sp>
        <p:nvSpPr>
          <p:cNvPr id="5" name="Content Placeholder 4">
            <a:extLst>
              <a:ext uri="{FF2B5EF4-FFF2-40B4-BE49-F238E27FC236}">
                <a16:creationId xmlns:a16="http://schemas.microsoft.com/office/drawing/2014/main" id="{F460B0FB-2F2E-B77D-634A-80EF66D0D028}"/>
              </a:ext>
            </a:extLst>
          </p:cNvPr>
          <p:cNvSpPr>
            <a:spLocks noGrp="1"/>
          </p:cNvSpPr>
          <p:nvPr>
            <p:ph sz="half" idx="1"/>
          </p:nvPr>
        </p:nvSpPr>
        <p:spPr>
          <a:xfrm>
            <a:off x="838199" y="1825625"/>
            <a:ext cx="5420019" cy="3523266"/>
          </a:xfrm>
        </p:spPr>
        <p:txBody>
          <a:bodyPr vert="horz" lIns="91440" tIns="45720" rIns="91440" bIns="45720" rtlCol="0" anchor="t">
            <a:normAutofit fontScale="92500" lnSpcReduction="20000"/>
          </a:bodyPr>
          <a:lstStyle/>
          <a:p>
            <a:pPr marL="0" indent="0">
              <a:buNone/>
            </a:pPr>
            <a:r>
              <a:rPr lang="en-US" b="1" u="sng"/>
              <a:t>Route 470: </a:t>
            </a:r>
            <a:r>
              <a:rPr lang="en-US"/>
              <a:t>Serve Layton Hills Mall</a:t>
            </a:r>
            <a:endParaRPr lang="en-US">
              <a:solidFill>
                <a:srgbClr val="C00000"/>
              </a:solidFill>
            </a:endParaRPr>
          </a:p>
          <a:p>
            <a:pPr marL="0" indent="0">
              <a:buNone/>
            </a:pPr>
            <a:r>
              <a:rPr lang="en-US" b="1" u="sng">
                <a:solidFill>
                  <a:srgbClr val="C00000"/>
                </a:solidFill>
              </a:rPr>
              <a:t>Route 626*: </a:t>
            </a:r>
            <a:r>
              <a:rPr lang="en-US">
                <a:solidFill>
                  <a:srgbClr val="C00000"/>
                </a:solidFill>
              </a:rPr>
              <a:t>Replaced by modified route 640</a:t>
            </a:r>
            <a:endParaRPr lang="en-US">
              <a:solidFill>
                <a:srgbClr val="C00000"/>
              </a:solidFill>
              <a:cs typeface="Segoe UI"/>
            </a:endParaRPr>
          </a:p>
          <a:p>
            <a:pPr marL="0" indent="0">
              <a:buNone/>
            </a:pPr>
            <a:r>
              <a:rPr lang="en-US" b="1" u="sng"/>
              <a:t>Route 627*:</a:t>
            </a:r>
            <a:r>
              <a:rPr lang="en-US"/>
              <a:t> Extend to Fruit Heights Park &amp; Ride, reroute to maintain coverage</a:t>
            </a:r>
          </a:p>
          <a:p>
            <a:pPr marL="0" indent="0">
              <a:buNone/>
            </a:pPr>
            <a:r>
              <a:rPr lang="en-US" b="1" u="sng"/>
              <a:t>Route 628*:</a:t>
            </a:r>
            <a:r>
              <a:rPr lang="en-US"/>
              <a:t> Replace trolley with local service</a:t>
            </a:r>
            <a:br>
              <a:rPr lang="en-US"/>
            </a:br>
            <a:r>
              <a:rPr lang="en-US"/>
              <a:t>Reroute to serve new coverage areas in Layton</a:t>
            </a:r>
            <a:endParaRPr lang="en-US" b="1" u="sng"/>
          </a:p>
          <a:p>
            <a:pPr marL="0" indent="0">
              <a:buNone/>
            </a:pPr>
            <a:r>
              <a:rPr lang="en-US" b="1" u="sng"/>
              <a:t>Route 640*: </a:t>
            </a:r>
            <a:r>
              <a:rPr lang="en-US"/>
              <a:t>Shorten to Clearfield Station</a:t>
            </a:r>
            <a:br>
              <a:rPr lang="en-US"/>
            </a:br>
            <a:r>
              <a:rPr lang="en-US"/>
              <a:t>Reroute to 5600 South, </a:t>
            </a:r>
            <a:r>
              <a:rPr lang="en-US">
                <a:solidFill>
                  <a:srgbClr val="C00000"/>
                </a:solidFill>
              </a:rPr>
              <a:t>2000 West</a:t>
            </a:r>
          </a:p>
          <a:p>
            <a:pPr marL="0" indent="0">
              <a:buNone/>
            </a:pPr>
            <a:r>
              <a:rPr lang="en-US" b="1" u="sng">
                <a:solidFill>
                  <a:srgbClr val="C00000"/>
                </a:solidFill>
                <a:cs typeface="Segoe UI"/>
              </a:rPr>
              <a:t>Route 642*:</a:t>
            </a:r>
            <a:r>
              <a:rPr lang="en-US">
                <a:solidFill>
                  <a:srgbClr val="C00000"/>
                </a:solidFill>
                <a:cs typeface="Segoe UI"/>
              </a:rPr>
              <a:t> New route serves Freeport Center</a:t>
            </a:r>
          </a:p>
        </p:txBody>
      </p:sp>
      <p:graphicFrame>
        <p:nvGraphicFramePr>
          <p:cNvPr id="11" name="Table 10">
            <a:extLst>
              <a:ext uri="{FF2B5EF4-FFF2-40B4-BE49-F238E27FC236}">
                <a16:creationId xmlns:a16="http://schemas.microsoft.com/office/drawing/2014/main" id="{B36DDA1B-E9BD-2698-44C0-27BAC7D9325A}"/>
              </a:ext>
            </a:extLst>
          </p:cNvPr>
          <p:cNvGraphicFramePr>
            <a:graphicFrameLocks noGrp="1"/>
          </p:cNvGraphicFramePr>
          <p:nvPr>
            <p:extLst>
              <p:ext uri="{D42A27DB-BD31-4B8C-83A1-F6EECF244321}">
                <p14:modId xmlns:p14="http://schemas.microsoft.com/office/powerpoint/2010/main" val="778783545"/>
              </p:ext>
            </p:extLst>
          </p:nvPr>
        </p:nvGraphicFramePr>
        <p:xfrm>
          <a:off x="6350027" y="5444808"/>
          <a:ext cx="3891284" cy="741680"/>
        </p:xfrm>
        <a:graphic>
          <a:graphicData uri="http://schemas.openxmlformats.org/drawingml/2006/table">
            <a:tbl>
              <a:tblPr firstRow="1" bandRow="1">
                <a:tableStyleId>{5C22544A-7EE6-4342-B048-85BDC9FD1C3A}</a:tableStyleId>
              </a:tblPr>
              <a:tblGrid>
                <a:gridCol w="972821">
                  <a:extLst>
                    <a:ext uri="{9D8B030D-6E8A-4147-A177-3AD203B41FA5}">
                      <a16:colId xmlns:a16="http://schemas.microsoft.com/office/drawing/2014/main" val="3495761732"/>
                    </a:ext>
                  </a:extLst>
                </a:gridCol>
                <a:gridCol w="972821">
                  <a:extLst>
                    <a:ext uri="{9D8B030D-6E8A-4147-A177-3AD203B41FA5}">
                      <a16:colId xmlns:a16="http://schemas.microsoft.com/office/drawing/2014/main" val="3037171637"/>
                    </a:ext>
                  </a:extLst>
                </a:gridCol>
                <a:gridCol w="972821">
                  <a:extLst>
                    <a:ext uri="{9D8B030D-6E8A-4147-A177-3AD203B41FA5}">
                      <a16:colId xmlns:a16="http://schemas.microsoft.com/office/drawing/2014/main" val="1590106577"/>
                    </a:ext>
                  </a:extLst>
                </a:gridCol>
                <a:gridCol w="972821">
                  <a:extLst>
                    <a:ext uri="{9D8B030D-6E8A-4147-A177-3AD203B41FA5}">
                      <a16:colId xmlns:a16="http://schemas.microsoft.com/office/drawing/2014/main" val="3745068746"/>
                    </a:ext>
                  </a:extLst>
                </a:gridCol>
              </a:tblGrid>
              <a:tr h="370840">
                <a:tc>
                  <a:txBody>
                    <a:bodyPr/>
                    <a:lstStyle/>
                    <a:p>
                      <a:r>
                        <a:rPr lang="en-US"/>
                        <a:t>Hours</a:t>
                      </a:r>
                    </a:p>
                  </a:txBody>
                  <a:tcPr/>
                </a:tc>
                <a:tc>
                  <a:txBody>
                    <a:bodyPr/>
                    <a:lstStyle/>
                    <a:p>
                      <a:r>
                        <a:rPr lang="en-US"/>
                        <a:t>Miles</a:t>
                      </a:r>
                    </a:p>
                  </a:txBody>
                  <a:tcPr/>
                </a:tc>
                <a:tc>
                  <a:txBody>
                    <a:bodyPr/>
                    <a:lstStyle/>
                    <a:p>
                      <a:r>
                        <a:rPr lang="en-US"/>
                        <a:t>Shifts</a:t>
                      </a:r>
                    </a:p>
                  </a:txBody>
                  <a:tcPr/>
                </a:tc>
                <a:tc>
                  <a:txBody>
                    <a:bodyPr/>
                    <a:lstStyle/>
                    <a:p>
                      <a:r>
                        <a:rPr lang="en-US"/>
                        <a:t>Pullout</a:t>
                      </a:r>
                    </a:p>
                  </a:txBody>
                  <a:tcPr/>
                </a:tc>
                <a:extLst>
                  <a:ext uri="{0D108BD9-81ED-4DB2-BD59-A6C34878D82A}">
                    <a16:rowId xmlns:a16="http://schemas.microsoft.com/office/drawing/2014/main" val="4202893918"/>
                  </a:ext>
                </a:extLst>
              </a:tr>
              <a:tr h="370840">
                <a:tc>
                  <a:txBody>
                    <a:bodyPr/>
                    <a:lstStyle/>
                    <a:p>
                      <a:pPr algn="ctr"/>
                      <a:r>
                        <a:rPr lang="en-US"/>
                        <a:t>+5K</a:t>
                      </a:r>
                    </a:p>
                  </a:txBody>
                  <a:tcPr/>
                </a:tc>
                <a:tc>
                  <a:txBody>
                    <a:bodyPr/>
                    <a:lstStyle/>
                    <a:p>
                      <a:pPr algn="ctr"/>
                      <a:r>
                        <a:rPr lang="en-US"/>
                        <a:t>-1.2K</a:t>
                      </a:r>
                    </a:p>
                  </a:txBody>
                  <a:tcPr/>
                </a:tc>
                <a:tc>
                  <a:txBody>
                    <a:bodyPr/>
                    <a:lstStyle/>
                    <a:p>
                      <a:pPr algn="ctr"/>
                      <a:r>
                        <a:rPr lang="en-US"/>
                        <a:t>+2</a:t>
                      </a:r>
                    </a:p>
                  </a:txBody>
                  <a:tcPr/>
                </a:tc>
                <a:tc>
                  <a:txBody>
                    <a:bodyPr/>
                    <a:lstStyle/>
                    <a:p>
                      <a:pPr lvl="0" algn="ctr">
                        <a:buNone/>
                      </a:pPr>
                      <a:r>
                        <a:rPr lang="en-US"/>
                        <a:t>-5</a:t>
                      </a:r>
                    </a:p>
                  </a:txBody>
                  <a:tcPr/>
                </a:tc>
                <a:extLst>
                  <a:ext uri="{0D108BD9-81ED-4DB2-BD59-A6C34878D82A}">
                    <a16:rowId xmlns:a16="http://schemas.microsoft.com/office/drawing/2014/main" val="588539154"/>
                  </a:ext>
                </a:extLst>
              </a:tr>
            </a:tbl>
          </a:graphicData>
        </a:graphic>
      </p:graphicFrame>
      <p:pic>
        <p:nvPicPr>
          <p:cNvPr id="19" name="Content Placeholder 18">
            <a:extLst>
              <a:ext uri="{FF2B5EF4-FFF2-40B4-BE49-F238E27FC236}">
                <a16:creationId xmlns:a16="http://schemas.microsoft.com/office/drawing/2014/main" id="{1A420373-5133-4BF4-4248-87A6335D8DA1}"/>
              </a:ext>
            </a:extLst>
          </p:cNvPr>
          <p:cNvPicPr>
            <a:picLocks noGrp="1" noChangeAspect="1"/>
          </p:cNvPicPr>
          <p:nvPr>
            <p:ph sz="half" idx="2"/>
          </p:nvPr>
        </p:nvPicPr>
        <p:blipFill>
          <a:blip r:embed="rId11"/>
          <a:stretch>
            <a:fillRect/>
          </a:stretch>
        </p:blipFill>
        <p:spPr>
          <a:xfrm>
            <a:off x="7202284" y="198490"/>
            <a:ext cx="4059708" cy="4930101"/>
          </a:xfrm>
        </p:spPr>
      </p:pic>
      <p:sp>
        <p:nvSpPr>
          <p:cNvPr id="6" name="Slide Number Placeholder 5">
            <a:extLst>
              <a:ext uri="{FF2B5EF4-FFF2-40B4-BE49-F238E27FC236}">
                <a16:creationId xmlns:a16="http://schemas.microsoft.com/office/drawing/2014/main" id="{2969FCB7-61A5-AAB8-42EF-27479E6F6D8A}"/>
              </a:ext>
            </a:extLst>
          </p:cNvPr>
          <p:cNvSpPr>
            <a:spLocks noGrp="1"/>
          </p:cNvSpPr>
          <p:nvPr>
            <p:ph type="sldNum" sz="quarter" idx="12"/>
          </p:nvPr>
        </p:nvSpPr>
        <p:spPr/>
        <p:txBody>
          <a:bodyPr/>
          <a:lstStyle/>
          <a:p>
            <a:fld id="{7443972A-68F0-4EEE-8D44-8247859870C0}" type="slidenum">
              <a:rPr lang="en-US" smtClean="0">
                <a:solidFill>
                  <a:prstClr val="black">
                    <a:tint val="75000"/>
                  </a:prstClr>
                </a:solidFill>
              </a:rPr>
              <a:pPr/>
              <a:t>8</a:t>
            </a:fld>
            <a:endParaRPr lang="en-US">
              <a:solidFill>
                <a:prstClr val="black">
                  <a:tint val="75000"/>
                </a:prstClr>
              </a:solidFill>
            </a:endParaRPr>
          </a:p>
        </p:txBody>
      </p:sp>
      <p:sp>
        <p:nvSpPr>
          <p:cNvPr id="7" name="TextBox 6">
            <a:extLst>
              <a:ext uri="{FF2B5EF4-FFF2-40B4-BE49-F238E27FC236}">
                <a16:creationId xmlns:a16="http://schemas.microsoft.com/office/drawing/2014/main" id="{C255197B-CE61-5FD1-81EF-8247922607A2}"/>
              </a:ext>
            </a:extLst>
          </p:cNvPr>
          <p:cNvSpPr txBox="1"/>
          <p:nvPr/>
        </p:nvSpPr>
        <p:spPr>
          <a:xfrm>
            <a:off x="7588584" y="2994141"/>
            <a:ext cx="1414170" cy="415498"/>
          </a:xfrm>
          <a:prstGeom prst="rect">
            <a:avLst/>
          </a:prstGeom>
          <a:solidFill>
            <a:schemeClr val="bg1"/>
          </a:solidFill>
        </p:spPr>
        <p:txBody>
          <a:bodyPr wrap="none" lIns="91440" tIns="45720" rIns="91440" bIns="45720" rtlCol="0" anchor="t">
            <a:spAutoFit/>
          </a:bodyPr>
          <a:lstStyle/>
          <a:p>
            <a:pPr algn="ctr"/>
            <a:r>
              <a:rPr lang="en-US" sz="1050"/>
              <a:t>Clearfield Station</a:t>
            </a:r>
          </a:p>
          <a:p>
            <a:pPr algn="ctr"/>
            <a:r>
              <a:rPr lang="en-US" sz="1050"/>
              <a:t>470 627 628 640 642</a:t>
            </a:r>
          </a:p>
        </p:txBody>
      </p:sp>
      <p:sp>
        <p:nvSpPr>
          <p:cNvPr id="10" name="TextBox 9">
            <a:extLst>
              <a:ext uri="{FF2B5EF4-FFF2-40B4-BE49-F238E27FC236}">
                <a16:creationId xmlns:a16="http://schemas.microsoft.com/office/drawing/2014/main" id="{7CF756EF-303B-EDF9-363D-DEB3AE2643AD}"/>
              </a:ext>
            </a:extLst>
          </p:cNvPr>
          <p:cNvSpPr txBox="1"/>
          <p:nvPr/>
        </p:nvSpPr>
        <p:spPr>
          <a:xfrm>
            <a:off x="9734522" y="2786392"/>
            <a:ext cx="1160894" cy="415498"/>
          </a:xfrm>
          <a:prstGeom prst="rect">
            <a:avLst/>
          </a:prstGeom>
          <a:solidFill>
            <a:schemeClr val="bg1"/>
          </a:solidFill>
        </p:spPr>
        <p:txBody>
          <a:bodyPr wrap="none" rtlCol="0">
            <a:spAutoFit/>
          </a:bodyPr>
          <a:lstStyle/>
          <a:p>
            <a:pPr algn="ctr"/>
            <a:r>
              <a:rPr lang="en-US" sz="1050"/>
              <a:t>Layton Hills Mall</a:t>
            </a:r>
          </a:p>
          <a:p>
            <a:pPr algn="ctr"/>
            <a:r>
              <a:rPr lang="en-US" sz="1050"/>
              <a:t>470 627 628 640</a:t>
            </a:r>
          </a:p>
        </p:txBody>
      </p:sp>
      <p:sp>
        <p:nvSpPr>
          <p:cNvPr id="12" name="TextBox 11">
            <a:extLst>
              <a:ext uri="{FF2B5EF4-FFF2-40B4-BE49-F238E27FC236}">
                <a16:creationId xmlns:a16="http://schemas.microsoft.com/office/drawing/2014/main" id="{59ED07C2-BFD5-59C7-843B-932AEECCF4F0}"/>
              </a:ext>
            </a:extLst>
          </p:cNvPr>
          <p:cNvSpPr txBox="1"/>
          <p:nvPr/>
        </p:nvSpPr>
        <p:spPr>
          <a:xfrm>
            <a:off x="10621394" y="3974215"/>
            <a:ext cx="1244251" cy="415498"/>
          </a:xfrm>
          <a:prstGeom prst="rect">
            <a:avLst/>
          </a:prstGeom>
          <a:solidFill>
            <a:schemeClr val="bg1"/>
          </a:solidFill>
        </p:spPr>
        <p:txBody>
          <a:bodyPr wrap="none" rtlCol="0">
            <a:spAutoFit/>
          </a:bodyPr>
          <a:lstStyle/>
          <a:p>
            <a:pPr algn="ctr"/>
            <a:r>
              <a:rPr lang="en-US" sz="1050"/>
              <a:t>Fruit Heights P&amp;R</a:t>
            </a:r>
          </a:p>
          <a:p>
            <a:pPr algn="ctr"/>
            <a:r>
              <a:rPr lang="en-US" sz="1050"/>
              <a:t>455 473 627</a:t>
            </a:r>
          </a:p>
        </p:txBody>
      </p:sp>
      <p:sp>
        <p:nvSpPr>
          <p:cNvPr id="13" name="TextBox 12">
            <a:extLst>
              <a:ext uri="{FF2B5EF4-FFF2-40B4-BE49-F238E27FC236}">
                <a16:creationId xmlns:a16="http://schemas.microsoft.com/office/drawing/2014/main" id="{87C25372-A405-10E1-0813-FB962D0788F6}"/>
              </a:ext>
            </a:extLst>
          </p:cNvPr>
          <p:cNvSpPr txBox="1"/>
          <p:nvPr/>
        </p:nvSpPr>
        <p:spPr>
          <a:xfrm>
            <a:off x="7465764" y="2502555"/>
            <a:ext cx="391454" cy="246221"/>
          </a:xfrm>
          <a:prstGeom prst="rect">
            <a:avLst/>
          </a:prstGeom>
          <a:noFill/>
        </p:spPr>
        <p:txBody>
          <a:bodyPr wrap="none" rtlCol="0">
            <a:spAutoFit/>
          </a:bodyPr>
          <a:lstStyle/>
          <a:p>
            <a:r>
              <a:rPr lang="en-US" sz="1000"/>
              <a:t>640</a:t>
            </a:r>
          </a:p>
        </p:txBody>
      </p:sp>
      <p:sp>
        <p:nvSpPr>
          <p:cNvPr id="14" name="TextBox 13">
            <a:extLst>
              <a:ext uri="{FF2B5EF4-FFF2-40B4-BE49-F238E27FC236}">
                <a16:creationId xmlns:a16="http://schemas.microsoft.com/office/drawing/2014/main" id="{84FE6873-4281-209E-6B92-08DD42CAF7F3}"/>
              </a:ext>
            </a:extLst>
          </p:cNvPr>
          <p:cNvSpPr txBox="1"/>
          <p:nvPr/>
        </p:nvSpPr>
        <p:spPr>
          <a:xfrm>
            <a:off x="7929557" y="1911475"/>
            <a:ext cx="391454" cy="246221"/>
          </a:xfrm>
          <a:prstGeom prst="rect">
            <a:avLst/>
          </a:prstGeom>
          <a:noFill/>
        </p:spPr>
        <p:txBody>
          <a:bodyPr wrap="none" lIns="91440" tIns="45720" rIns="91440" bIns="45720" rtlCol="0" anchor="t">
            <a:spAutoFit/>
          </a:bodyPr>
          <a:lstStyle/>
          <a:p>
            <a:r>
              <a:rPr lang="en-US" sz="1000"/>
              <a:t>642</a:t>
            </a:r>
          </a:p>
        </p:txBody>
      </p:sp>
      <p:sp>
        <p:nvSpPr>
          <p:cNvPr id="15" name="TextBox 14">
            <a:extLst>
              <a:ext uri="{FF2B5EF4-FFF2-40B4-BE49-F238E27FC236}">
                <a16:creationId xmlns:a16="http://schemas.microsoft.com/office/drawing/2014/main" id="{7CAD5B3F-6444-0008-99DA-765E7D108328}"/>
              </a:ext>
            </a:extLst>
          </p:cNvPr>
          <p:cNvSpPr txBox="1"/>
          <p:nvPr/>
        </p:nvSpPr>
        <p:spPr>
          <a:xfrm>
            <a:off x="7857519" y="393466"/>
            <a:ext cx="391454" cy="246221"/>
          </a:xfrm>
          <a:prstGeom prst="rect">
            <a:avLst/>
          </a:prstGeom>
          <a:noFill/>
        </p:spPr>
        <p:txBody>
          <a:bodyPr wrap="none" rtlCol="0">
            <a:spAutoFit/>
          </a:bodyPr>
          <a:lstStyle/>
          <a:p>
            <a:r>
              <a:rPr lang="en-US" sz="1000"/>
              <a:t>640</a:t>
            </a:r>
          </a:p>
        </p:txBody>
      </p:sp>
      <p:sp>
        <p:nvSpPr>
          <p:cNvPr id="16" name="TextBox 15">
            <a:extLst>
              <a:ext uri="{FF2B5EF4-FFF2-40B4-BE49-F238E27FC236}">
                <a16:creationId xmlns:a16="http://schemas.microsoft.com/office/drawing/2014/main" id="{7D3C205D-0267-CDE0-9B2F-893FED1D2ED4}"/>
              </a:ext>
            </a:extLst>
          </p:cNvPr>
          <p:cNvSpPr txBox="1"/>
          <p:nvPr/>
        </p:nvSpPr>
        <p:spPr>
          <a:xfrm>
            <a:off x="9232138" y="2252005"/>
            <a:ext cx="391454" cy="246221"/>
          </a:xfrm>
          <a:prstGeom prst="rect">
            <a:avLst/>
          </a:prstGeom>
          <a:noFill/>
        </p:spPr>
        <p:txBody>
          <a:bodyPr wrap="none" rtlCol="0">
            <a:spAutoFit/>
          </a:bodyPr>
          <a:lstStyle/>
          <a:p>
            <a:r>
              <a:rPr lang="en-US" sz="1000"/>
              <a:t>628</a:t>
            </a:r>
          </a:p>
        </p:txBody>
      </p:sp>
      <p:sp>
        <p:nvSpPr>
          <p:cNvPr id="17" name="TextBox 16">
            <a:extLst>
              <a:ext uri="{FF2B5EF4-FFF2-40B4-BE49-F238E27FC236}">
                <a16:creationId xmlns:a16="http://schemas.microsoft.com/office/drawing/2014/main" id="{B87A96AE-B14F-F7C1-7F88-F7C7FF217A52}"/>
              </a:ext>
            </a:extLst>
          </p:cNvPr>
          <p:cNvSpPr txBox="1"/>
          <p:nvPr/>
        </p:nvSpPr>
        <p:spPr>
          <a:xfrm>
            <a:off x="8996735" y="3822874"/>
            <a:ext cx="391454" cy="246221"/>
          </a:xfrm>
          <a:prstGeom prst="rect">
            <a:avLst/>
          </a:prstGeom>
          <a:noFill/>
        </p:spPr>
        <p:txBody>
          <a:bodyPr wrap="none" rtlCol="0">
            <a:spAutoFit/>
          </a:bodyPr>
          <a:lstStyle/>
          <a:p>
            <a:r>
              <a:rPr lang="en-US" sz="1000"/>
              <a:t>628</a:t>
            </a:r>
          </a:p>
        </p:txBody>
      </p:sp>
      <p:sp>
        <p:nvSpPr>
          <p:cNvPr id="18" name="TextBox 17">
            <a:extLst>
              <a:ext uri="{FF2B5EF4-FFF2-40B4-BE49-F238E27FC236}">
                <a16:creationId xmlns:a16="http://schemas.microsoft.com/office/drawing/2014/main" id="{A472460A-DB71-1C2C-D24A-5D4081A83E61}"/>
              </a:ext>
            </a:extLst>
          </p:cNvPr>
          <p:cNvSpPr txBox="1"/>
          <p:nvPr/>
        </p:nvSpPr>
        <p:spPr>
          <a:xfrm>
            <a:off x="10296848" y="3534241"/>
            <a:ext cx="391454" cy="246221"/>
          </a:xfrm>
          <a:prstGeom prst="rect">
            <a:avLst/>
          </a:prstGeom>
          <a:noFill/>
        </p:spPr>
        <p:txBody>
          <a:bodyPr wrap="none" rtlCol="0">
            <a:spAutoFit/>
          </a:bodyPr>
          <a:lstStyle/>
          <a:p>
            <a:r>
              <a:rPr lang="en-US" sz="1000"/>
              <a:t>627</a:t>
            </a:r>
          </a:p>
        </p:txBody>
      </p:sp>
      <p:sp>
        <p:nvSpPr>
          <p:cNvPr id="21" name="TextBox 20">
            <a:extLst>
              <a:ext uri="{FF2B5EF4-FFF2-40B4-BE49-F238E27FC236}">
                <a16:creationId xmlns:a16="http://schemas.microsoft.com/office/drawing/2014/main" id="{C5A3BB44-C0EC-579E-0EA6-1183179532AF}"/>
              </a:ext>
            </a:extLst>
          </p:cNvPr>
          <p:cNvSpPr txBox="1"/>
          <p:nvPr/>
        </p:nvSpPr>
        <p:spPr>
          <a:xfrm>
            <a:off x="9172911" y="2701961"/>
            <a:ext cx="391454" cy="246221"/>
          </a:xfrm>
          <a:prstGeom prst="rect">
            <a:avLst/>
          </a:prstGeom>
          <a:noFill/>
        </p:spPr>
        <p:txBody>
          <a:bodyPr wrap="none" rtlCol="0">
            <a:spAutoFit/>
          </a:bodyPr>
          <a:lstStyle/>
          <a:p>
            <a:r>
              <a:rPr lang="en-US" sz="1000"/>
              <a:t>470</a:t>
            </a:r>
          </a:p>
        </p:txBody>
      </p:sp>
      <p:sp>
        <p:nvSpPr>
          <p:cNvPr id="24" name="TextBox 23">
            <a:extLst>
              <a:ext uri="{FF2B5EF4-FFF2-40B4-BE49-F238E27FC236}">
                <a16:creationId xmlns:a16="http://schemas.microsoft.com/office/drawing/2014/main" id="{AF37C5CB-5D41-116E-3130-ADF3D6EEAAAE}"/>
              </a:ext>
            </a:extLst>
          </p:cNvPr>
          <p:cNvSpPr txBox="1"/>
          <p:nvPr/>
        </p:nvSpPr>
        <p:spPr>
          <a:xfrm>
            <a:off x="8708481" y="182344"/>
            <a:ext cx="391454" cy="246221"/>
          </a:xfrm>
          <a:prstGeom prst="rect">
            <a:avLst/>
          </a:prstGeom>
          <a:noFill/>
        </p:spPr>
        <p:txBody>
          <a:bodyPr wrap="none" rtlCol="0">
            <a:spAutoFit/>
          </a:bodyPr>
          <a:lstStyle/>
          <a:p>
            <a:r>
              <a:rPr lang="en-US" sz="1000"/>
              <a:t>470</a:t>
            </a:r>
          </a:p>
        </p:txBody>
      </p:sp>
      <p:sp>
        <p:nvSpPr>
          <p:cNvPr id="25" name="TextBox 24">
            <a:extLst>
              <a:ext uri="{FF2B5EF4-FFF2-40B4-BE49-F238E27FC236}">
                <a16:creationId xmlns:a16="http://schemas.microsoft.com/office/drawing/2014/main" id="{3F3FCF99-5A67-C45F-3A70-A6C391DCBB1E}"/>
              </a:ext>
            </a:extLst>
          </p:cNvPr>
          <p:cNvSpPr txBox="1"/>
          <p:nvPr/>
        </p:nvSpPr>
        <p:spPr>
          <a:xfrm>
            <a:off x="10486892" y="4927091"/>
            <a:ext cx="391454" cy="246221"/>
          </a:xfrm>
          <a:prstGeom prst="rect">
            <a:avLst/>
          </a:prstGeom>
          <a:noFill/>
        </p:spPr>
        <p:txBody>
          <a:bodyPr wrap="none" rtlCol="0">
            <a:spAutoFit/>
          </a:bodyPr>
          <a:lstStyle/>
          <a:p>
            <a:r>
              <a:rPr lang="en-US" sz="1000"/>
              <a:t>470</a:t>
            </a:r>
          </a:p>
        </p:txBody>
      </p:sp>
      <p:pic>
        <p:nvPicPr>
          <p:cNvPr id="8" name="Graphic 7" descr="Users outline">
            <a:extLst>
              <a:ext uri="{FF2B5EF4-FFF2-40B4-BE49-F238E27FC236}">
                <a16:creationId xmlns:a16="http://schemas.microsoft.com/office/drawing/2014/main" id="{B7F06857-D453-FAB4-C723-16C26C57DC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5717" y="5408326"/>
            <a:ext cx="599956" cy="619248"/>
          </a:xfrm>
          <a:prstGeom prst="rect">
            <a:avLst/>
          </a:prstGeom>
        </p:spPr>
      </p:pic>
    </p:spTree>
    <p:extLst>
      <p:ext uri="{BB962C8B-B14F-4D97-AF65-F5344CB8AC3E}">
        <p14:creationId xmlns:p14="http://schemas.microsoft.com/office/powerpoint/2010/main" val="826109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E941042-AF0A-36AE-CE1F-51966D3CBC8C}"/>
              </a:ext>
            </a:extLst>
          </p:cNvPr>
          <p:cNvSpPr>
            <a:spLocks noGrp="1"/>
          </p:cNvSpPr>
          <p:nvPr>
            <p:ph type="sldNum" sz="quarter" idx="12"/>
          </p:nvPr>
        </p:nvSpPr>
        <p:spPr/>
        <p:txBody>
          <a:bodyPr/>
          <a:lstStyle/>
          <a:p>
            <a:fld id="{7443972A-68F0-4EEE-8D44-8247859870C0}" type="slidenum">
              <a:rPr lang="en-US" smtClean="0"/>
              <a:pPr/>
              <a:t>9</a:t>
            </a:fld>
            <a:endParaRPr lang="en-US"/>
          </a:p>
        </p:txBody>
      </p:sp>
      <p:pic>
        <p:nvPicPr>
          <p:cNvPr id="6" name="Picture 5">
            <a:extLst>
              <a:ext uri="{FF2B5EF4-FFF2-40B4-BE49-F238E27FC236}">
                <a16:creationId xmlns:a16="http://schemas.microsoft.com/office/drawing/2014/main" id="{4478FF64-B0B4-5B7D-4A4F-7314EA31868E}"/>
              </a:ext>
            </a:extLst>
          </p:cNvPr>
          <p:cNvPicPr>
            <a:picLocks noChangeAspect="1"/>
          </p:cNvPicPr>
          <p:nvPr/>
        </p:nvPicPr>
        <p:blipFill>
          <a:blip r:embed="rId2"/>
          <a:stretch>
            <a:fillRect/>
          </a:stretch>
        </p:blipFill>
        <p:spPr>
          <a:xfrm>
            <a:off x="3840498" y="0"/>
            <a:ext cx="4511005" cy="6858000"/>
          </a:xfrm>
          <a:prstGeom prst="rect">
            <a:avLst/>
          </a:prstGeom>
        </p:spPr>
      </p:pic>
    </p:spTree>
    <p:extLst>
      <p:ext uri="{BB962C8B-B14F-4D97-AF65-F5344CB8AC3E}">
        <p14:creationId xmlns:p14="http://schemas.microsoft.com/office/powerpoint/2010/main" val="40697598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amp;P Sego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amp;P Sego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A3F210E-F576-44AA-BCD3-4C656D04A1EE}">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b5f8fcb-9d09-4854-8968-f8316fb9068b">
      <UserInfo>
        <DisplayName>Limon, Amy (Planning &amp; Engmt Office Admin)</DisplayName>
        <AccountId>19</AccountId>
        <AccountType/>
      </UserInfo>
    </SharedWithUsers>
    <lcf76f155ced4ddcb4097134ff3c332f xmlns="7f2442a8-ddeb-41a6-9e6f-27fdc1568541">
      <Terms xmlns="http://schemas.microsoft.com/office/infopath/2007/PartnerControls"/>
    </lcf76f155ced4ddcb4097134ff3c332f>
    <TaxCatchAll xmlns="2b5f8fcb-9d09-4854-8968-f8316fb9068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B396591B4DDD9418FA41C79071F9C3F" ma:contentTypeVersion="13" ma:contentTypeDescription="Create a new document." ma:contentTypeScope="" ma:versionID="89696c9d374b999493801a36dc504f00">
  <xsd:schema xmlns:xsd="http://www.w3.org/2001/XMLSchema" xmlns:xs="http://www.w3.org/2001/XMLSchema" xmlns:p="http://schemas.microsoft.com/office/2006/metadata/properties" xmlns:ns2="7f2442a8-ddeb-41a6-9e6f-27fdc1568541" xmlns:ns3="2b5f8fcb-9d09-4854-8968-f8316fb9068b" targetNamespace="http://schemas.microsoft.com/office/2006/metadata/properties" ma:root="true" ma:fieldsID="f2645f9a6c65165b93375453cd7752f2" ns2:_="" ns3:_="">
    <xsd:import namespace="7f2442a8-ddeb-41a6-9e6f-27fdc1568541"/>
    <xsd:import namespace="2b5f8fcb-9d09-4854-8968-f8316fb9068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2442a8-ddeb-41a6-9e6f-27fdc15685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0e203ce-3484-46b3-8536-e7355ec626b1"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5f8fcb-9d09-4854-8968-f8316fb9068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b2d27e0-81be-4bab-b6f1-9c68382a532c}" ma:internalName="TaxCatchAll" ma:showField="CatchAllData" ma:web="2b5f8fcb-9d09-4854-8968-f8316fb906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3AE55A-7AA3-4478-B139-6C01E945E8EA}">
  <ds:schemaRefs>
    <ds:schemaRef ds:uri="2b5f8fcb-9d09-4854-8968-f8316fb9068b"/>
    <ds:schemaRef ds:uri="7f2442a8-ddeb-41a6-9e6f-27fdc156854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4EE98F5-2BB3-481C-A95E-134329F89706}">
  <ds:schemaRefs>
    <ds:schemaRef ds:uri="http://schemas.microsoft.com/sharepoint/v3/contenttype/forms"/>
  </ds:schemaRefs>
</ds:datastoreItem>
</file>

<file path=customXml/itemProps3.xml><?xml version="1.0" encoding="utf-8"?>
<ds:datastoreItem xmlns:ds="http://schemas.openxmlformats.org/officeDocument/2006/customXml" ds:itemID="{4BEBE4B7-F531-4F0D-A075-90ED24A267B1}">
  <ds:schemaRefs>
    <ds:schemaRef ds:uri="2b5f8fcb-9d09-4854-8968-f8316fb9068b"/>
    <ds:schemaRef ds:uri="7f2442a8-ddeb-41a6-9e6f-27fdc156854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4352</Words>
  <Application>Microsoft Office PowerPoint</Application>
  <PresentationFormat>Widescreen</PresentationFormat>
  <Paragraphs>868</Paragraphs>
  <Slides>75</Slides>
  <Notes>32</Notes>
  <HiddenSlides>15</HiddenSlides>
  <MMClips>0</MMClips>
  <ScaleCrop>false</ScaleCrop>
  <HeadingPairs>
    <vt:vector size="4" baseType="variant">
      <vt:variant>
        <vt:lpstr>Theme</vt:lpstr>
      </vt:variant>
      <vt:variant>
        <vt:i4>2</vt:i4>
      </vt:variant>
      <vt:variant>
        <vt:lpstr>Slide Titles</vt:lpstr>
      </vt:variant>
      <vt:variant>
        <vt:i4>75</vt:i4>
      </vt:variant>
    </vt:vector>
  </HeadingPairs>
  <TitlesOfParts>
    <vt:vector size="77" baseType="lpstr">
      <vt:lpstr>Office Theme</vt:lpstr>
      <vt:lpstr>1_Office Theme</vt:lpstr>
      <vt:lpstr>April 2025 &amp; 2026 Change Days: Proposed Service &amp; Fares Changes​</vt:lpstr>
      <vt:lpstr>How to Engage During the Session</vt:lpstr>
      <vt:lpstr>Purpose of the Five-Year Service Plan</vt:lpstr>
      <vt:lpstr>Five-Year Service Plan  Change Day </vt:lpstr>
      <vt:lpstr>What’s a “major change”?</vt:lpstr>
      <vt:lpstr>April 2025  Service Changes</vt:lpstr>
      <vt:lpstr> Weber, Davis, Box Elder Counties April 2025</vt:lpstr>
      <vt:lpstr>Weber-Davis Regional Service</vt:lpstr>
      <vt:lpstr>PowerPoint Presentation</vt:lpstr>
      <vt:lpstr>PowerPoint Presentation</vt:lpstr>
      <vt:lpstr>PowerPoint Presentation</vt:lpstr>
      <vt:lpstr>PowerPoint Presentation</vt:lpstr>
      <vt:lpstr>Weber-Davis Regional Service</vt:lpstr>
      <vt:lpstr> Salt Lake County April 2025</vt:lpstr>
      <vt:lpstr>Salt Lake County Local Service</vt:lpstr>
      <vt:lpstr>Herriman/Riverton/Draper/Bluffdale</vt:lpstr>
      <vt:lpstr>South Jordan Downtown Station</vt:lpstr>
      <vt:lpstr>PowerPoint Presentation</vt:lpstr>
      <vt:lpstr>PowerPoint Presentation</vt:lpstr>
      <vt:lpstr>PowerPoint Presentation</vt:lpstr>
      <vt:lpstr>PowerPoint Presentation</vt:lpstr>
      <vt:lpstr> Utah County April 2025</vt:lpstr>
      <vt:lpstr>PowerPoint Presentation</vt:lpstr>
      <vt:lpstr>Lehi-Sandy</vt:lpstr>
      <vt:lpstr>South Utah County</vt:lpstr>
      <vt:lpstr>West Provo/Airport</vt:lpstr>
      <vt:lpstr>PowerPoint Presentation</vt:lpstr>
      <vt:lpstr>April 2026  Service Changes</vt:lpstr>
      <vt:lpstr> Weber, Davis, Box Elder Counties April 2026</vt:lpstr>
      <vt:lpstr>Ogden Local 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Brigham City</vt:lpstr>
      <vt:lpstr> Salt Lake County April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Service Restoration</vt:lpstr>
      <vt:lpstr>200 South</vt:lpstr>
      <vt:lpstr>Canyon Connections</vt:lpstr>
      <vt:lpstr>S-Line Extension</vt:lpstr>
      <vt:lpstr> Utah County April 2026</vt:lpstr>
      <vt:lpstr>PowerPoint Presentation</vt:lpstr>
      <vt:lpstr>PowerPoint Presentation</vt:lpstr>
      <vt:lpstr>PowerPoint Presentation</vt:lpstr>
      <vt:lpstr>PowerPoint Presentation</vt:lpstr>
      <vt:lpstr>North Utah County</vt:lpstr>
      <vt:lpstr>April 2025  Fares Changes</vt:lpstr>
      <vt:lpstr>Route 628 Midtown Trolley: Zero to Paid Fare</vt:lpstr>
      <vt:lpstr>2025-2026  Additional Fares Changes</vt:lpstr>
      <vt:lpstr>Proposed Changes</vt:lpstr>
      <vt:lpstr>Paper Tickets – Proposed Changes</vt:lpstr>
      <vt:lpstr>Monthly Passes – Proposed Changes</vt:lpstr>
      <vt:lpstr>Mobile App – Proposed Changes</vt:lpstr>
      <vt:lpstr>Paper Transfers – Proposed Changes</vt:lpstr>
      <vt:lpstr>Reduced Fares – Proposed Changes</vt:lpstr>
      <vt:lpstr>Questions &amp; Comments   comments will be given 3 minutes </vt:lpstr>
      <vt:lpstr>Public Comment Opportunities</vt:lpstr>
      <vt:lpstr>Next Steps</vt:lpstr>
    </vt:vector>
  </TitlesOfParts>
  <Company>Utah Transit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Vyas</dc:creator>
  <cp:lastModifiedBy>Branch, Jolisha (Public Hearing Liaison)</cp:lastModifiedBy>
  <cp:revision>5</cp:revision>
  <cp:lastPrinted>2024-11-20T20:31:55Z</cp:lastPrinted>
  <dcterms:created xsi:type="dcterms:W3CDTF">2018-09-15T01:04:04Z</dcterms:created>
  <dcterms:modified xsi:type="dcterms:W3CDTF">2024-11-26T16:13:40Z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0x0101006B396591B4DDD9418FA41C79071F9C3F</vt:lpwstr>
  </property>
  <property fmtid="{D5CDD505-2E9C-101B-9397-08002B2CF9AE}" pid="3" name="MediaServiceImageTags">
    <vt:lpwstr/>
  </property>
</Properties>
</file>